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76"/>
  </p:notesMasterIdLst>
  <p:sldIdLst>
    <p:sldId id="256" r:id="rId5"/>
    <p:sldId id="302" r:id="rId6"/>
    <p:sldId id="299" r:id="rId7"/>
    <p:sldId id="366" r:id="rId8"/>
    <p:sldId id="367" r:id="rId9"/>
    <p:sldId id="364" r:id="rId10"/>
    <p:sldId id="300" r:id="rId11"/>
    <p:sldId id="303" r:id="rId12"/>
    <p:sldId id="304" r:id="rId13"/>
    <p:sldId id="301" r:id="rId14"/>
    <p:sldId id="287" r:id="rId15"/>
    <p:sldId id="288" r:id="rId16"/>
    <p:sldId id="289" r:id="rId17"/>
    <p:sldId id="362" r:id="rId18"/>
    <p:sldId id="363" r:id="rId19"/>
    <p:sldId id="290" r:id="rId20"/>
    <p:sldId id="305" r:id="rId21"/>
    <p:sldId id="291" r:id="rId22"/>
    <p:sldId id="292" r:id="rId23"/>
    <p:sldId id="293" r:id="rId24"/>
    <p:sldId id="360" r:id="rId25"/>
    <p:sldId id="294" r:id="rId26"/>
    <p:sldId id="295" r:id="rId27"/>
    <p:sldId id="296" r:id="rId28"/>
    <p:sldId id="297" r:id="rId29"/>
    <p:sldId id="298" r:id="rId30"/>
    <p:sldId id="306" r:id="rId31"/>
    <p:sldId id="307" r:id="rId32"/>
    <p:sldId id="308" r:id="rId33"/>
    <p:sldId id="353" r:id="rId34"/>
    <p:sldId id="309" r:id="rId35"/>
    <p:sldId id="354" r:id="rId36"/>
    <p:sldId id="310" r:id="rId37"/>
    <p:sldId id="311" r:id="rId38"/>
    <p:sldId id="312" r:id="rId39"/>
    <p:sldId id="313" r:id="rId40"/>
    <p:sldId id="356" r:id="rId41"/>
    <p:sldId id="314" r:id="rId42"/>
    <p:sldId id="315" r:id="rId43"/>
    <p:sldId id="327" r:id="rId44"/>
    <p:sldId id="316" r:id="rId45"/>
    <p:sldId id="350" r:id="rId46"/>
    <p:sldId id="351" r:id="rId47"/>
    <p:sldId id="318" r:id="rId48"/>
    <p:sldId id="352" r:id="rId49"/>
    <p:sldId id="319" r:id="rId50"/>
    <p:sldId id="320" r:id="rId51"/>
    <p:sldId id="357" r:id="rId52"/>
    <p:sldId id="321" r:id="rId53"/>
    <p:sldId id="358" r:id="rId54"/>
    <p:sldId id="322" r:id="rId55"/>
    <p:sldId id="345" r:id="rId56"/>
    <p:sldId id="346" r:id="rId57"/>
    <p:sldId id="323" r:id="rId58"/>
    <p:sldId id="324" r:id="rId59"/>
    <p:sldId id="343" r:id="rId60"/>
    <p:sldId id="326" r:id="rId61"/>
    <p:sldId id="328" r:id="rId62"/>
    <p:sldId id="333" r:id="rId63"/>
    <p:sldId id="334" r:id="rId64"/>
    <p:sldId id="335" r:id="rId65"/>
    <p:sldId id="336" r:id="rId66"/>
    <p:sldId id="337" r:id="rId67"/>
    <p:sldId id="338" r:id="rId68"/>
    <p:sldId id="349" r:id="rId69"/>
    <p:sldId id="340" r:id="rId70"/>
    <p:sldId id="341" r:id="rId71"/>
    <p:sldId id="342" r:id="rId72"/>
    <p:sldId id="359" r:id="rId73"/>
    <p:sldId id="260" r:id="rId74"/>
    <p:sldId id="265" r:id="rId7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AE22D4-C8A2-450A-A0A7-5A623FD4B609}" v="15" dt="2022-03-15T04:53:56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80" autoAdjust="0"/>
  </p:normalViewPr>
  <p:slideViewPr>
    <p:cSldViewPr snapToGrid="0">
      <p:cViewPr varScale="1">
        <p:scale>
          <a:sx n="90" d="100"/>
          <a:sy n="90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A2002-EB52-4A88-8403-9A035643722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DAF884C9-A3FC-4AFE-B509-00607DD3851C}">
      <dgm:prSet phldrT="[Text]" custT="1"/>
      <dgm:spPr/>
      <dgm:t>
        <a:bodyPr/>
        <a:lstStyle/>
        <a:p>
          <a:r>
            <a:rPr lang="zh-CN" altLang="en-US" sz="3600" b="1" dirty="0">
              <a:solidFill>
                <a:schemeClr val="tx1"/>
              </a:solidFill>
            </a:rPr>
            <a:t>糖尿病</a:t>
          </a:r>
          <a:endParaRPr lang="en-SG" altLang="zh-CN" sz="3600" b="1" dirty="0">
            <a:solidFill>
              <a:schemeClr val="tx1"/>
            </a:solidFill>
          </a:endParaRPr>
        </a:p>
        <a:p>
          <a:r>
            <a:rPr lang="zh-CN" altLang="en-US" sz="3600" b="1" dirty="0">
              <a:solidFill>
                <a:schemeClr val="tx1"/>
              </a:solidFill>
            </a:rPr>
            <a:t>前期</a:t>
          </a:r>
          <a:endParaRPr lang="en-SG" sz="2400" b="1" dirty="0">
            <a:solidFill>
              <a:schemeClr val="tx1"/>
            </a:solidFill>
          </a:endParaRPr>
        </a:p>
      </dgm:t>
    </dgm:pt>
    <dgm:pt modelId="{4F1A6731-1FEA-4FEC-AAD6-1EDB569AFE66}" type="parTrans" cxnId="{E34588E1-6538-49BA-9891-6DB3BE8F93E4}">
      <dgm:prSet/>
      <dgm:spPr/>
      <dgm:t>
        <a:bodyPr/>
        <a:lstStyle/>
        <a:p>
          <a:endParaRPr lang="en-SG"/>
        </a:p>
      </dgm:t>
    </dgm:pt>
    <dgm:pt modelId="{81392549-E738-4B41-A4DE-9488220CACCB}" type="sibTrans" cxnId="{E34588E1-6538-49BA-9891-6DB3BE8F93E4}">
      <dgm:prSet/>
      <dgm:spPr/>
      <dgm:t>
        <a:bodyPr/>
        <a:lstStyle/>
        <a:p>
          <a:endParaRPr lang="en-SG"/>
        </a:p>
      </dgm:t>
    </dgm:pt>
    <dgm:pt modelId="{DA53F92A-FB95-4B5B-9905-11DE10CCFDF6}">
      <dgm:prSet phldrT="[Text]" custT="1"/>
      <dgm:spPr/>
      <dgm:t>
        <a:bodyPr/>
        <a:lstStyle/>
        <a:p>
          <a:r>
            <a:rPr lang="zh-CN" altLang="en-US" sz="3600" b="1" dirty="0">
              <a:solidFill>
                <a:schemeClr val="tx1"/>
              </a:solidFill>
            </a:rPr>
            <a:t>糖尿病期</a:t>
          </a:r>
          <a:endParaRPr lang="en-SG" sz="3600" b="1" dirty="0">
            <a:solidFill>
              <a:schemeClr val="tx1"/>
            </a:solidFill>
          </a:endParaRPr>
        </a:p>
      </dgm:t>
    </dgm:pt>
    <dgm:pt modelId="{2E7C4FA9-335B-4C0D-83F6-11CD9491AFBF}" type="parTrans" cxnId="{BEFA2740-404A-41BD-9AD0-40929B31348E}">
      <dgm:prSet/>
      <dgm:spPr/>
      <dgm:t>
        <a:bodyPr/>
        <a:lstStyle/>
        <a:p>
          <a:endParaRPr lang="en-SG"/>
        </a:p>
      </dgm:t>
    </dgm:pt>
    <dgm:pt modelId="{696DB2C4-7429-447C-AD79-BB9D7CF0C208}" type="sibTrans" cxnId="{BEFA2740-404A-41BD-9AD0-40929B31348E}">
      <dgm:prSet/>
      <dgm:spPr/>
      <dgm:t>
        <a:bodyPr/>
        <a:lstStyle/>
        <a:p>
          <a:endParaRPr lang="en-SG"/>
        </a:p>
      </dgm:t>
    </dgm:pt>
    <dgm:pt modelId="{E60DB987-322D-4631-9BBC-E0C76A8B0439}">
      <dgm:prSet phldrT="[Text]" custT="1"/>
      <dgm:spPr/>
      <dgm:t>
        <a:bodyPr/>
        <a:lstStyle/>
        <a:p>
          <a:r>
            <a:rPr lang="zh-CN" altLang="en-US" sz="3600" b="1" dirty="0">
              <a:solidFill>
                <a:schemeClr val="tx1"/>
              </a:solidFill>
            </a:rPr>
            <a:t>并发症期</a:t>
          </a:r>
          <a:endParaRPr lang="en-SG" sz="3600" b="1" dirty="0">
            <a:solidFill>
              <a:schemeClr val="tx1"/>
            </a:solidFill>
          </a:endParaRPr>
        </a:p>
      </dgm:t>
    </dgm:pt>
    <dgm:pt modelId="{BA9BEA1E-47CF-4616-97D1-7E8997ADEDCF}" type="parTrans" cxnId="{7D226EAD-62BE-4FC4-9EBA-977AB83DF200}">
      <dgm:prSet/>
      <dgm:spPr/>
      <dgm:t>
        <a:bodyPr/>
        <a:lstStyle/>
        <a:p>
          <a:endParaRPr lang="en-SG"/>
        </a:p>
      </dgm:t>
    </dgm:pt>
    <dgm:pt modelId="{8744946E-6CC0-4914-9E26-E082C625E610}" type="sibTrans" cxnId="{7D226EAD-62BE-4FC4-9EBA-977AB83DF200}">
      <dgm:prSet/>
      <dgm:spPr/>
      <dgm:t>
        <a:bodyPr/>
        <a:lstStyle/>
        <a:p>
          <a:endParaRPr lang="en-SG"/>
        </a:p>
      </dgm:t>
    </dgm:pt>
    <dgm:pt modelId="{96AB7DE4-EC4F-4B68-98CE-1385D5E95033}" type="pres">
      <dgm:prSet presAssocID="{C8BA2002-EB52-4A88-8403-9A0356437227}" presName="Name0" presStyleCnt="0">
        <dgm:presLayoutVars>
          <dgm:dir/>
          <dgm:animLvl val="lvl"/>
          <dgm:resizeHandles val="exact"/>
        </dgm:presLayoutVars>
      </dgm:prSet>
      <dgm:spPr/>
    </dgm:pt>
    <dgm:pt modelId="{F09FF920-2785-4A4D-BABF-D91BF331FEF9}" type="pres">
      <dgm:prSet presAssocID="{C8BA2002-EB52-4A88-8403-9A0356437227}" presName="dummy" presStyleCnt="0"/>
      <dgm:spPr/>
    </dgm:pt>
    <dgm:pt modelId="{7C3D1CD9-1725-4E7B-AF5C-D3E04977B593}" type="pres">
      <dgm:prSet presAssocID="{C8BA2002-EB52-4A88-8403-9A0356437227}" presName="linH" presStyleCnt="0"/>
      <dgm:spPr/>
    </dgm:pt>
    <dgm:pt modelId="{C1F49990-6AF0-4DC5-8F46-FB564992A512}" type="pres">
      <dgm:prSet presAssocID="{C8BA2002-EB52-4A88-8403-9A0356437227}" presName="padding1" presStyleCnt="0"/>
      <dgm:spPr/>
    </dgm:pt>
    <dgm:pt modelId="{FD2E26A0-6F98-4BB1-8360-319CC5509BB7}" type="pres">
      <dgm:prSet presAssocID="{DAF884C9-A3FC-4AFE-B509-00607DD3851C}" presName="linV" presStyleCnt="0"/>
      <dgm:spPr/>
    </dgm:pt>
    <dgm:pt modelId="{F255F524-B2E6-4411-958D-CCA12644203E}" type="pres">
      <dgm:prSet presAssocID="{DAF884C9-A3FC-4AFE-B509-00607DD3851C}" presName="spVertical1" presStyleCnt="0"/>
      <dgm:spPr/>
    </dgm:pt>
    <dgm:pt modelId="{8702DFD6-EDF7-4E3F-A8D5-F2248F7A6217}" type="pres">
      <dgm:prSet presAssocID="{DAF884C9-A3FC-4AFE-B509-00607DD3851C}" presName="parTx" presStyleLbl="revTx" presStyleIdx="0" presStyleCnt="3" custScaleY="176048" custLinFactNeighborX="-26670" custLinFactNeighborY="2026">
        <dgm:presLayoutVars>
          <dgm:chMax val="0"/>
          <dgm:chPref val="0"/>
          <dgm:bulletEnabled val="1"/>
        </dgm:presLayoutVars>
      </dgm:prSet>
      <dgm:spPr/>
    </dgm:pt>
    <dgm:pt modelId="{B03D0A0E-CBAB-4062-9B77-256CE11737BB}" type="pres">
      <dgm:prSet presAssocID="{DAF884C9-A3FC-4AFE-B509-00607DD3851C}" presName="spVertical2" presStyleCnt="0"/>
      <dgm:spPr/>
    </dgm:pt>
    <dgm:pt modelId="{24EA9C8F-7DBB-4AC9-AB00-862BEEA787B9}" type="pres">
      <dgm:prSet presAssocID="{DAF884C9-A3FC-4AFE-B509-00607DD3851C}" presName="spVertical3" presStyleCnt="0"/>
      <dgm:spPr/>
    </dgm:pt>
    <dgm:pt modelId="{A63B83D1-84F7-476F-9999-BED813F22A2A}" type="pres">
      <dgm:prSet presAssocID="{81392549-E738-4B41-A4DE-9488220CACCB}" presName="space" presStyleCnt="0"/>
      <dgm:spPr/>
    </dgm:pt>
    <dgm:pt modelId="{F4CF71D0-2415-4C70-AAFF-C4EAD23CFFC2}" type="pres">
      <dgm:prSet presAssocID="{DA53F92A-FB95-4B5B-9905-11DE10CCFDF6}" presName="linV" presStyleCnt="0"/>
      <dgm:spPr/>
    </dgm:pt>
    <dgm:pt modelId="{EBCA0591-8925-4A0A-AF53-E74254C7A4C3}" type="pres">
      <dgm:prSet presAssocID="{DA53F92A-FB95-4B5B-9905-11DE10CCFDF6}" presName="spVertical1" presStyleCnt="0"/>
      <dgm:spPr/>
    </dgm:pt>
    <dgm:pt modelId="{415A331C-5E34-4B80-9E0B-A7F656F3CC98}" type="pres">
      <dgm:prSet presAssocID="{DA53F92A-FB95-4B5B-9905-11DE10CCFDF6}" presName="parTx" presStyleLbl="revTx" presStyleIdx="1" presStyleCnt="3" custScaleY="156213" custLinFactNeighborX="-11978" custLinFactNeighborY="2026">
        <dgm:presLayoutVars>
          <dgm:chMax val="0"/>
          <dgm:chPref val="0"/>
          <dgm:bulletEnabled val="1"/>
        </dgm:presLayoutVars>
      </dgm:prSet>
      <dgm:spPr/>
    </dgm:pt>
    <dgm:pt modelId="{76B1BF76-8619-40C8-BAD8-1006D1C6C75A}" type="pres">
      <dgm:prSet presAssocID="{DA53F92A-FB95-4B5B-9905-11DE10CCFDF6}" presName="spVertical2" presStyleCnt="0"/>
      <dgm:spPr/>
    </dgm:pt>
    <dgm:pt modelId="{2A922CDE-3687-427C-AEC9-5107411945AF}" type="pres">
      <dgm:prSet presAssocID="{DA53F92A-FB95-4B5B-9905-11DE10CCFDF6}" presName="spVertical3" presStyleCnt="0"/>
      <dgm:spPr/>
    </dgm:pt>
    <dgm:pt modelId="{8F71ECFF-6928-4320-8E51-FEF1894F187A}" type="pres">
      <dgm:prSet presAssocID="{696DB2C4-7429-447C-AD79-BB9D7CF0C208}" presName="space" presStyleCnt="0"/>
      <dgm:spPr/>
    </dgm:pt>
    <dgm:pt modelId="{C571F799-1D03-4F95-BD58-744FD7CC44B8}" type="pres">
      <dgm:prSet presAssocID="{E60DB987-322D-4631-9BBC-E0C76A8B0439}" presName="linV" presStyleCnt="0"/>
      <dgm:spPr/>
    </dgm:pt>
    <dgm:pt modelId="{4A1BEA87-CE71-4DD0-82A2-3B4F2C864921}" type="pres">
      <dgm:prSet presAssocID="{E60DB987-322D-4631-9BBC-E0C76A8B0439}" presName="spVertical1" presStyleCnt="0"/>
      <dgm:spPr/>
    </dgm:pt>
    <dgm:pt modelId="{383DC510-A68B-48E7-9207-3FDF3A6D5A15}" type="pres">
      <dgm:prSet presAssocID="{E60DB987-322D-4631-9BBC-E0C76A8B0439}" presName="parTx" presStyleLbl="revTx" presStyleIdx="2" presStyleCnt="3" custScaleY="183638">
        <dgm:presLayoutVars>
          <dgm:chMax val="0"/>
          <dgm:chPref val="0"/>
          <dgm:bulletEnabled val="1"/>
        </dgm:presLayoutVars>
      </dgm:prSet>
      <dgm:spPr/>
    </dgm:pt>
    <dgm:pt modelId="{72A19C89-FA83-4F56-899B-61CFE11DC331}" type="pres">
      <dgm:prSet presAssocID="{E60DB987-322D-4631-9BBC-E0C76A8B0439}" presName="spVertical2" presStyleCnt="0"/>
      <dgm:spPr/>
    </dgm:pt>
    <dgm:pt modelId="{F46E0660-3F7E-464A-AD94-AC4C53852909}" type="pres">
      <dgm:prSet presAssocID="{E60DB987-322D-4631-9BBC-E0C76A8B0439}" presName="spVertical3" presStyleCnt="0"/>
      <dgm:spPr/>
    </dgm:pt>
    <dgm:pt modelId="{9774B79E-9DE0-4EA4-8962-68D8AEA4548D}" type="pres">
      <dgm:prSet presAssocID="{C8BA2002-EB52-4A88-8403-9A0356437227}" presName="padding2" presStyleCnt="0"/>
      <dgm:spPr/>
    </dgm:pt>
    <dgm:pt modelId="{702C449B-84C0-40C5-B5E9-8710A9846D3C}" type="pres">
      <dgm:prSet presAssocID="{C8BA2002-EB52-4A88-8403-9A0356437227}" presName="negArrow" presStyleCnt="0"/>
      <dgm:spPr/>
    </dgm:pt>
    <dgm:pt modelId="{B51B036E-20E3-4366-9B07-46DCB6EC563E}" type="pres">
      <dgm:prSet presAssocID="{C8BA2002-EB52-4A88-8403-9A0356437227}" presName="backgroundArrow" presStyleLbl="node1" presStyleIdx="0" presStyleCnt="1" custScaleY="640251" custLinFactNeighborX="-329" custLinFactNeighborY="4683"/>
      <dgm:spPr/>
    </dgm:pt>
  </dgm:ptLst>
  <dgm:cxnLst>
    <dgm:cxn modelId="{BEFA2740-404A-41BD-9AD0-40929B31348E}" srcId="{C8BA2002-EB52-4A88-8403-9A0356437227}" destId="{DA53F92A-FB95-4B5B-9905-11DE10CCFDF6}" srcOrd="1" destOrd="0" parTransId="{2E7C4FA9-335B-4C0D-83F6-11CD9491AFBF}" sibTransId="{696DB2C4-7429-447C-AD79-BB9D7CF0C208}"/>
    <dgm:cxn modelId="{D2DAA64C-B563-4A02-A7C8-F785E634CE7A}" type="presOf" srcId="{DAF884C9-A3FC-4AFE-B509-00607DD3851C}" destId="{8702DFD6-EDF7-4E3F-A8D5-F2248F7A6217}" srcOrd="0" destOrd="0" presId="urn:microsoft.com/office/officeart/2005/8/layout/hProcess3"/>
    <dgm:cxn modelId="{7D226EAD-62BE-4FC4-9EBA-977AB83DF200}" srcId="{C8BA2002-EB52-4A88-8403-9A0356437227}" destId="{E60DB987-322D-4631-9BBC-E0C76A8B0439}" srcOrd="2" destOrd="0" parTransId="{BA9BEA1E-47CF-4616-97D1-7E8997ADEDCF}" sibTransId="{8744946E-6CC0-4914-9E26-E082C625E610}"/>
    <dgm:cxn modelId="{DFA487C0-4F94-4A8A-A4F5-9FA447BDFE2F}" type="presOf" srcId="{E60DB987-322D-4631-9BBC-E0C76A8B0439}" destId="{383DC510-A68B-48E7-9207-3FDF3A6D5A15}" srcOrd="0" destOrd="0" presId="urn:microsoft.com/office/officeart/2005/8/layout/hProcess3"/>
    <dgm:cxn modelId="{A22F35D9-F893-42F3-A13C-650ECBF1CB47}" type="presOf" srcId="{DA53F92A-FB95-4B5B-9905-11DE10CCFDF6}" destId="{415A331C-5E34-4B80-9E0B-A7F656F3CC98}" srcOrd="0" destOrd="0" presId="urn:microsoft.com/office/officeart/2005/8/layout/hProcess3"/>
    <dgm:cxn modelId="{E34588E1-6538-49BA-9891-6DB3BE8F93E4}" srcId="{C8BA2002-EB52-4A88-8403-9A0356437227}" destId="{DAF884C9-A3FC-4AFE-B509-00607DD3851C}" srcOrd="0" destOrd="0" parTransId="{4F1A6731-1FEA-4FEC-AAD6-1EDB569AFE66}" sibTransId="{81392549-E738-4B41-A4DE-9488220CACCB}"/>
    <dgm:cxn modelId="{FE5B43F1-4508-4E69-9DA7-2F5D4FC0B554}" type="presOf" srcId="{C8BA2002-EB52-4A88-8403-9A0356437227}" destId="{96AB7DE4-EC4F-4B68-98CE-1385D5E95033}" srcOrd="0" destOrd="0" presId="urn:microsoft.com/office/officeart/2005/8/layout/hProcess3"/>
    <dgm:cxn modelId="{C1D3F7DD-E59E-4050-A9A3-05FCC5C940C9}" type="presParOf" srcId="{96AB7DE4-EC4F-4B68-98CE-1385D5E95033}" destId="{F09FF920-2785-4A4D-BABF-D91BF331FEF9}" srcOrd="0" destOrd="0" presId="urn:microsoft.com/office/officeart/2005/8/layout/hProcess3"/>
    <dgm:cxn modelId="{4AFCEF6D-42D8-4D4A-85FA-9E50367E0314}" type="presParOf" srcId="{96AB7DE4-EC4F-4B68-98CE-1385D5E95033}" destId="{7C3D1CD9-1725-4E7B-AF5C-D3E04977B593}" srcOrd="1" destOrd="0" presId="urn:microsoft.com/office/officeart/2005/8/layout/hProcess3"/>
    <dgm:cxn modelId="{8BB13E9F-E83E-4578-A1FA-5906F906CD08}" type="presParOf" srcId="{7C3D1CD9-1725-4E7B-AF5C-D3E04977B593}" destId="{C1F49990-6AF0-4DC5-8F46-FB564992A512}" srcOrd="0" destOrd="0" presId="urn:microsoft.com/office/officeart/2005/8/layout/hProcess3"/>
    <dgm:cxn modelId="{582509C3-00BE-40DC-BDC8-64361E1290C4}" type="presParOf" srcId="{7C3D1CD9-1725-4E7B-AF5C-D3E04977B593}" destId="{FD2E26A0-6F98-4BB1-8360-319CC5509BB7}" srcOrd="1" destOrd="0" presId="urn:microsoft.com/office/officeart/2005/8/layout/hProcess3"/>
    <dgm:cxn modelId="{2A953DEC-A7BA-4444-8323-EC0E0E316D6F}" type="presParOf" srcId="{FD2E26A0-6F98-4BB1-8360-319CC5509BB7}" destId="{F255F524-B2E6-4411-958D-CCA12644203E}" srcOrd="0" destOrd="0" presId="urn:microsoft.com/office/officeart/2005/8/layout/hProcess3"/>
    <dgm:cxn modelId="{54F881AD-9331-4A8C-B95A-C1F08058905A}" type="presParOf" srcId="{FD2E26A0-6F98-4BB1-8360-319CC5509BB7}" destId="{8702DFD6-EDF7-4E3F-A8D5-F2248F7A6217}" srcOrd="1" destOrd="0" presId="urn:microsoft.com/office/officeart/2005/8/layout/hProcess3"/>
    <dgm:cxn modelId="{DD8939D0-C466-4D1E-A822-AF6C4D60800E}" type="presParOf" srcId="{FD2E26A0-6F98-4BB1-8360-319CC5509BB7}" destId="{B03D0A0E-CBAB-4062-9B77-256CE11737BB}" srcOrd="2" destOrd="0" presId="urn:microsoft.com/office/officeart/2005/8/layout/hProcess3"/>
    <dgm:cxn modelId="{40D79A48-0E65-4B4C-9042-8BC14487A7A8}" type="presParOf" srcId="{FD2E26A0-6F98-4BB1-8360-319CC5509BB7}" destId="{24EA9C8F-7DBB-4AC9-AB00-862BEEA787B9}" srcOrd="3" destOrd="0" presId="urn:microsoft.com/office/officeart/2005/8/layout/hProcess3"/>
    <dgm:cxn modelId="{D9344927-FC9C-48B3-A559-77A14C80C526}" type="presParOf" srcId="{7C3D1CD9-1725-4E7B-AF5C-D3E04977B593}" destId="{A63B83D1-84F7-476F-9999-BED813F22A2A}" srcOrd="2" destOrd="0" presId="urn:microsoft.com/office/officeart/2005/8/layout/hProcess3"/>
    <dgm:cxn modelId="{5106FA66-8523-489B-878F-93962B9B4F35}" type="presParOf" srcId="{7C3D1CD9-1725-4E7B-AF5C-D3E04977B593}" destId="{F4CF71D0-2415-4C70-AAFF-C4EAD23CFFC2}" srcOrd="3" destOrd="0" presId="urn:microsoft.com/office/officeart/2005/8/layout/hProcess3"/>
    <dgm:cxn modelId="{A4277EC5-1BB0-4A5E-8E69-250DD48D2CD3}" type="presParOf" srcId="{F4CF71D0-2415-4C70-AAFF-C4EAD23CFFC2}" destId="{EBCA0591-8925-4A0A-AF53-E74254C7A4C3}" srcOrd="0" destOrd="0" presId="urn:microsoft.com/office/officeart/2005/8/layout/hProcess3"/>
    <dgm:cxn modelId="{5605C08F-5AFE-4D63-9CEC-CD5C4B2C7EDD}" type="presParOf" srcId="{F4CF71D0-2415-4C70-AAFF-C4EAD23CFFC2}" destId="{415A331C-5E34-4B80-9E0B-A7F656F3CC98}" srcOrd="1" destOrd="0" presId="urn:microsoft.com/office/officeart/2005/8/layout/hProcess3"/>
    <dgm:cxn modelId="{9194AF16-8DB6-4638-9FB9-4D8F7021EE59}" type="presParOf" srcId="{F4CF71D0-2415-4C70-AAFF-C4EAD23CFFC2}" destId="{76B1BF76-8619-40C8-BAD8-1006D1C6C75A}" srcOrd="2" destOrd="0" presId="urn:microsoft.com/office/officeart/2005/8/layout/hProcess3"/>
    <dgm:cxn modelId="{3CC0373C-4547-4912-8D1F-BACC69750259}" type="presParOf" srcId="{F4CF71D0-2415-4C70-AAFF-C4EAD23CFFC2}" destId="{2A922CDE-3687-427C-AEC9-5107411945AF}" srcOrd="3" destOrd="0" presId="urn:microsoft.com/office/officeart/2005/8/layout/hProcess3"/>
    <dgm:cxn modelId="{DB1E8268-7D31-4967-98F8-FD99E9696E84}" type="presParOf" srcId="{7C3D1CD9-1725-4E7B-AF5C-D3E04977B593}" destId="{8F71ECFF-6928-4320-8E51-FEF1894F187A}" srcOrd="4" destOrd="0" presId="urn:microsoft.com/office/officeart/2005/8/layout/hProcess3"/>
    <dgm:cxn modelId="{CD3CE3CB-6579-4252-8EB8-1F89B0A760AE}" type="presParOf" srcId="{7C3D1CD9-1725-4E7B-AF5C-D3E04977B593}" destId="{C571F799-1D03-4F95-BD58-744FD7CC44B8}" srcOrd="5" destOrd="0" presId="urn:microsoft.com/office/officeart/2005/8/layout/hProcess3"/>
    <dgm:cxn modelId="{CF3B52C2-50D7-4C72-AA7C-090B9F7BFE23}" type="presParOf" srcId="{C571F799-1D03-4F95-BD58-744FD7CC44B8}" destId="{4A1BEA87-CE71-4DD0-82A2-3B4F2C864921}" srcOrd="0" destOrd="0" presId="urn:microsoft.com/office/officeart/2005/8/layout/hProcess3"/>
    <dgm:cxn modelId="{F7FDC55B-FC68-4606-830D-AEABBB875B36}" type="presParOf" srcId="{C571F799-1D03-4F95-BD58-744FD7CC44B8}" destId="{383DC510-A68B-48E7-9207-3FDF3A6D5A15}" srcOrd="1" destOrd="0" presId="urn:microsoft.com/office/officeart/2005/8/layout/hProcess3"/>
    <dgm:cxn modelId="{2E0C4747-118E-4280-9A79-71E9C6D0DA61}" type="presParOf" srcId="{C571F799-1D03-4F95-BD58-744FD7CC44B8}" destId="{72A19C89-FA83-4F56-899B-61CFE11DC331}" srcOrd="2" destOrd="0" presId="urn:microsoft.com/office/officeart/2005/8/layout/hProcess3"/>
    <dgm:cxn modelId="{CB21E888-AD2A-4402-BD61-D439B3C670D7}" type="presParOf" srcId="{C571F799-1D03-4F95-BD58-744FD7CC44B8}" destId="{F46E0660-3F7E-464A-AD94-AC4C53852909}" srcOrd="3" destOrd="0" presId="urn:microsoft.com/office/officeart/2005/8/layout/hProcess3"/>
    <dgm:cxn modelId="{E3D547AE-030D-4002-A342-7094CA82A7DF}" type="presParOf" srcId="{7C3D1CD9-1725-4E7B-AF5C-D3E04977B593}" destId="{9774B79E-9DE0-4EA4-8962-68D8AEA4548D}" srcOrd="6" destOrd="0" presId="urn:microsoft.com/office/officeart/2005/8/layout/hProcess3"/>
    <dgm:cxn modelId="{3BFFE127-D533-44F6-BE9C-4D39CDC2A2B4}" type="presParOf" srcId="{7C3D1CD9-1725-4E7B-AF5C-D3E04977B593}" destId="{702C449B-84C0-40C5-B5E9-8710A9846D3C}" srcOrd="7" destOrd="0" presId="urn:microsoft.com/office/officeart/2005/8/layout/hProcess3"/>
    <dgm:cxn modelId="{41A1137A-0CA4-4535-A022-CDC0B5748EC0}" type="presParOf" srcId="{7C3D1CD9-1725-4E7B-AF5C-D3E04977B593}" destId="{B51B036E-20E3-4366-9B07-46DCB6EC563E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B036E-20E3-4366-9B07-46DCB6EC563E}">
      <dsp:nvSpPr>
        <dsp:cNvPr id="0" name=""/>
        <dsp:cNvSpPr/>
      </dsp:nvSpPr>
      <dsp:spPr>
        <a:xfrm>
          <a:off x="0" y="0"/>
          <a:ext cx="9852438" cy="3623309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DC510-A68B-48E7-9207-3FDF3A6D5A15}">
      <dsp:nvSpPr>
        <dsp:cNvPr id="0" name=""/>
        <dsp:cNvSpPr/>
      </dsp:nvSpPr>
      <dsp:spPr>
        <a:xfrm>
          <a:off x="6559851" y="457152"/>
          <a:ext cx="2398164" cy="2706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5760" rIns="0" bIns="3657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chemeClr val="tx1"/>
              </a:solidFill>
            </a:rPr>
            <a:t>并发症期</a:t>
          </a:r>
          <a:endParaRPr lang="en-SG" sz="3600" b="1" kern="1200" dirty="0">
            <a:solidFill>
              <a:schemeClr val="tx1"/>
            </a:solidFill>
          </a:endParaRPr>
        </a:p>
      </dsp:txBody>
      <dsp:txXfrm>
        <a:off x="6559851" y="457152"/>
        <a:ext cx="2398164" cy="2706727"/>
      </dsp:txXfrm>
    </dsp:sp>
    <dsp:sp modelId="{415A331C-5E34-4B80-9E0B-A7F656F3CC98}">
      <dsp:nvSpPr>
        <dsp:cNvPr id="0" name=""/>
        <dsp:cNvSpPr/>
      </dsp:nvSpPr>
      <dsp:spPr>
        <a:xfrm>
          <a:off x="3394801" y="466414"/>
          <a:ext cx="2398164" cy="2302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5760" rIns="0" bIns="3657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chemeClr val="tx1"/>
              </a:solidFill>
            </a:rPr>
            <a:t>糖尿病期</a:t>
          </a:r>
          <a:endParaRPr lang="en-SG" sz="3600" b="1" kern="1200" dirty="0">
            <a:solidFill>
              <a:schemeClr val="tx1"/>
            </a:solidFill>
          </a:endParaRPr>
        </a:p>
      </dsp:txBody>
      <dsp:txXfrm>
        <a:off x="3394801" y="466414"/>
        <a:ext cx="2398164" cy="2302497"/>
      </dsp:txXfrm>
    </dsp:sp>
    <dsp:sp modelId="{8702DFD6-EDF7-4E3F-A8D5-F2248F7A6217}">
      <dsp:nvSpPr>
        <dsp:cNvPr id="0" name=""/>
        <dsp:cNvSpPr/>
      </dsp:nvSpPr>
      <dsp:spPr>
        <a:xfrm>
          <a:off x="164666" y="466414"/>
          <a:ext cx="2398164" cy="2594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5760" rIns="0" bIns="3657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chemeClr val="tx1"/>
              </a:solidFill>
            </a:rPr>
            <a:t>糖尿病</a:t>
          </a:r>
          <a:endParaRPr lang="en-SG" altLang="zh-CN" sz="3600" b="1" kern="1200" dirty="0">
            <a:solidFill>
              <a:schemeClr val="tx1"/>
            </a:solidFill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chemeClr val="tx1"/>
              </a:solidFill>
            </a:rPr>
            <a:t>前期</a:t>
          </a:r>
          <a:endParaRPr lang="en-SG" sz="2400" b="1" kern="1200" dirty="0">
            <a:solidFill>
              <a:schemeClr val="tx1"/>
            </a:solidFill>
          </a:endParaRPr>
        </a:p>
      </dsp:txBody>
      <dsp:txXfrm>
        <a:off x="164666" y="466414"/>
        <a:ext cx="2398164" cy="2594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3CFC8-0C32-4DE0-840B-45AA44C4931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DB6B9-1E38-450B-92CF-9F89128D1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815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3208-3A80-49D6-BFDD-5953D5468864}" type="datetime1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C022-3F15-44A8-8C91-109596121B2F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05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AD02-8731-430D-9171-297251560A2E}" type="datetime1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C022-3F15-44A8-8C91-109596121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84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91DA-D6D3-46F6-A13D-614F98F8014C}" type="datetime1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C022-3F15-44A8-8C91-109596121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36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BA1F-DDDB-4538-99AD-77394E0402D3}" type="datetime1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C022-3F15-44A8-8C91-109596121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11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9A27-4D3A-491A-8654-3B1657B38624}" type="datetime1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C022-3F15-44A8-8C91-109596121B2F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8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6C38-DAA6-49E2-82E6-FAA6DFE8567B}" type="datetime1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C022-3F15-44A8-8C91-109596121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64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65B-E807-4D4A-A27E-273B70385EDA}" type="datetime1">
              <a:rPr lang="en-GB" smtClean="0"/>
              <a:t>31/03/2022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C022-3F15-44A8-8C91-109596121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09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BD9F-0D19-4831-8CF3-1D159A2B330B}" type="datetime1">
              <a:rPr lang="en-GB" smtClean="0"/>
              <a:t>31/03/2022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C022-3F15-44A8-8C91-109596121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95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0DA9-BB9A-4504-968D-E3EC0BAE495C}" type="datetime1">
              <a:rPr lang="en-GB" smtClean="0"/>
              <a:t>31/03/2022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C022-3F15-44A8-8C91-109596121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62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3B011DA-3BFA-4107-B96D-19DD6638CD51}" type="datetime1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B2C022-3F15-44A8-8C91-109596121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31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1D1-BDE7-4715-A32F-887B4844CF93}" type="datetime1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C022-3F15-44A8-8C91-109596121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3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59CD7F5-CBB3-4AF3-863B-C27FC3D4C5A2}" type="datetime1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B2C022-3F15-44A8-8C91-109596121B2F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73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svg"/><Relationship Id="rId7" Type="http://schemas.openxmlformats.org/officeDocument/2006/relationships/image" Target="../media/image2.png"/><Relationship Id="rId12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32.svg"/><Relationship Id="rId5" Type="http://schemas.openxmlformats.org/officeDocument/2006/relationships/image" Target="../media/image6.svg"/><Relationship Id="rId10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30.sv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12762C1-AE82-45FE-8FD9-247E0CD1BF48}"/>
              </a:ext>
            </a:extLst>
          </p:cNvPr>
          <p:cNvSpPr/>
          <p:nvPr/>
        </p:nvSpPr>
        <p:spPr>
          <a:xfrm>
            <a:off x="-5242" y="0"/>
            <a:ext cx="12197242" cy="912350"/>
          </a:xfrm>
          <a:prstGeom prst="rect">
            <a:avLst/>
          </a:prstGeom>
          <a:solidFill>
            <a:srgbClr val="BD5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920F6-1C78-41FD-9699-931067403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0570" y="89267"/>
            <a:ext cx="4277032" cy="707886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</a:rPr>
              <a:t>中华医院</a:t>
            </a:r>
            <a:br>
              <a:rPr lang="en-GB" altLang="zh-CN" sz="3200" dirty="0">
                <a:solidFill>
                  <a:schemeClr val="bg1"/>
                </a:solidFill>
              </a:rPr>
            </a:br>
            <a:r>
              <a:rPr kumimoji="0" lang="en-SG" sz="1400" b="0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SINGAPORE CHUNG HWA MEDICAL INSTITUTION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72F7B-6D59-4756-84C9-64B9F89B2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0501" y="4466814"/>
            <a:ext cx="10058400" cy="1758367"/>
          </a:xfrm>
        </p:spPr>
        <p:txBody>
          <a:bodyPr>
            <a:normAutofit/>
          </a:bodyPr>
          <a:lstStyle/>
          <a:p>
            <a:pPr algn="l"/>
            <a:r>
              <a:rPr lang="zh-CN" altLang="en-US" sz="1800" b="1" i="0" dirty="0">
                <a:solidFill>
                  <a:srgbClr val="000000"/>
                </a:solidFill>
                <a:effectLst/>
                <a:latin typeface="+mn-ea"/>
              </a:rPr>
              <a:t>讲师简介：</a:t>
            </a:r>
            <a:br>
              <a:rPr lang="en-GB" altLang="zh-CN" sz="1800" b="0" i="0" dirty="0">
                <a:solidFill>
                  <a:srgbClr val="000000"/>
                </a:solidFill>
                <a:effectLst/>
                <a:latin typeface="+mn-ea"/>
              </a:rPr>
            </a:br>
            <a:r>
              <a:rPr lang="zh-CN" altLang="en-US" sz="1800" b="0" i="0" dirty="0">
                <a:solidFill>
                  <a:srgbClr val="000000"/>
                </a:solidFill>
                <a:effectLst/>
                <a:latin typeface="+mn-ea"/>
              </a:rPr>
              <a:t>冯启发医师，新加坡中医管委会注册中医师，现任中华医院义顺分院特邀副主任医师，以及中华医院中医糖尿病专病研究组组长，毕业于新加坡中医学院，拥有丰富的临床经验，行医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+mn-ea"/>
              </a:rPr>
              <a:t>30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latin typeface="+mn-ea"/>
              </a:rPr>
              <a:t>余年。</a:t>
            </a:r>
            <a:endParaRPr lang="en-SG" altLang="zh-CN" sz="1800" b="0" i="0" dirty="0">
              <a:solidFill>
                <a:srgbClr val="000000"/>
              </a:solidFill>
              <a:effectLst/>
              <a:latin typeface="+mn-ea"/>
            </a:endParaRPr>
          </a:p>
          <a:p>
            <a:pPr algn="l"/>
            <a:r>
              <a:rPr lang="zh-CN" altLang="en-US" sz="1800" b="1" dirty="0">
                <a:solidFill>
                  <a:schemeClr val="tx1"/>
                </a:solidFill>
                <a:latin typeface="+mn-ea"/>
              </a:rPr>
              <a:t>分院、看诊时段：</a:t>
            </a:r>
            <a:br>
              <a:rPr lang="en-GB" altLang="zh-CN" sz="1800" dirty="0">
                <a:solidFill>
                  <a:schemeClr val="tx1"/>
                </a:solidFill>
                <a:latin typeface="+mn-ea"/>
              </a:rPr>
            </a:b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义顺 </a:t>
            </a:r>
            <a:r>
              <a:rPr lang="en-SG" altLang="zh-CN" sz="1800" dirty="0">
                <a:solidFill>
                  <a:schemeClr val="tx1"/>
                </a:solidFill>
                <a:latin typeface="+mn-ea"/>
              </a:rPr>
              <a:t>| </a:t>
            </a:r>
            <a:r>
              <a:rPr lang="en-GB" altLang="zh-CN" sz="180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，</a:t>
            </a:r>
            <a:r>
              <a:rPr lang="en-SG" altLang="zh-CN" sz="1800" dirty="0">
                <a:solidFill>
                  <a:schemeClr val="tx1"/>
                </a:solidFill>
                <a:latin typeface="+mn-ea"/>
              </a:rPr>
              <a:t>3 PM</a:t>
            </a:r>
            <a:endParaRPr lang="en-GB" altLang="zh-CN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0F53B1-4CBD-48C4-B633-6A09A000C87E}"/>
              </a:ext>
            </a:extLst>
          </p:cNvPr>
          <p:cNvSpPr/>
          <p:nvPr/>
        </p:nvSpPr>
        <p:spPr>
          <a:xfrm>
            <a:off x="204087" y="3455127"/>
            <a:ext cx="1698477" cy="2092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+mn-ea"/>
              </a:rPr>
              <a:t>照片</a:t>
            </a:r>
            <a:endParaRPr lang="en-GB" b="1" dirty="0">
              <a:latin typeface="+mn-ea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B708490-6651-4F13-999E-7DED3B58E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371" y="35973"/>
            <a:ext cx="808864" cy="7862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8E50FD-0B19-45B1-A1D2-C86419D0ED56}"/>
              </a:ext>
            </a:extLst>
          </p:cNvPr>
          <p:cNvSpPr txBox="1"/>
          <p:nvPr/>
        </p:nvSpPr>
        <p:spPr>
          <a:xfrm>
            <a:off x="560070" y="1185887"/>
            <a:ext cx="11235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000000"/>
                </a:solidFill>
                <a:latin typeface="+mn-ea"/>
              </a:rPr>
              <a:t>【</a:t>
            </a:r>
            <a:r>
              <a:rPr lang="zh-CN" altLang="en-US" sz="6000" b="0" i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zh-CN" altLang="en-US" sz="4800" b="0" i="0" dirty="0">
                <a:solidFill>
                  <a:srgbClr val="000000"/>
                </a:solidFill>
                <a:effectLst/>
                <a:latin typeface="+mn-ea"/>
              </a:rPr>
              <a:t>珍惜机会，防治糖尿病和并发症</a:t>
            </a:r>
            <a:r>
              <a:rPr lang="zh-CN" altLang="en-US" sz="6000" b="0" i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zh-CN" sz="6000" i="0" dirty="0">
                <a:solidFill>
                  <a:srgbClr val="000000"/>
                </a:solidFill>
                <a:effectLst/>
                <a:latin typeface="+mn-ea"/>
              </a:rPr>
              <a:t>】</a:t>
            </a:r>
            <a:endParaRPr lang="en-GB" sz="6000" b="1" dirty="0"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4DD3F-C207-42B3-8E60-9A556DC9F912}"/>
              </a:ext>
            </a:extLst>
          </p:cNvPr>
          <p:cNvSpPr txBox="1"/>
          <p:nvPr/>
        </p:nvSpPr>
        <p:spPr>
          <a:xfrm>
            <a:off x="2693352" y="2396545"/>
            <a:ext cx="7403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i="0" dirty="0">
                <a:solidFill>
                  <a:srgbClr val="000000"/>
                </a:solidFill>
                <a:effectLst/>
                <a:latin typeface="+mn-ea"/>
              </a:rPr>
              <a:t>讲题概要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+mn-ea"/>
              </a:rPr>
              <a:t>:</a:t>
            </a:r>
            <a:r>
              <a:rPr lang="zh-CN" altLang="en-US" sz="1800" b="0" i="0" dirty="0">
                <a:solidFill>
                  <a:srgbClr val="050505"/>
                </a:solidFill>
                <a:effectLst/>
                <a:latin typeface="+mn-ea"/>
              </a:rPr>
              <a:t>  </a:t>
            </a:r>
            <a:br>
              <a:rPr lang="en-GB" altLang="zh-CN" sz="1800" b="0" i="0" dirty="0">
                <a:solidFill>
                  <a:srgbClr val="050505"/>
                </a:solidFill>
                <a:effectLst/>
                <a:latin typeface="+mn-ea"/>
              </a:rPr>
            </a:br>
            <a:r>
              <a:rPr lang="zh-CN" altLang="en-US" sz="1800" b="0" i="0" dirty="0">
                <a:solidFill>
                  <a:srgbClr val="000000"/>
                </a:solidFill>
                <a:effectLst/>
                <a:latin typeface="+mn-ea"/>
              </a:rPr>
              <a:t>糖尿病和并发症，完全不能预防和逆转吗？糖尿病和并发症的逆转，是有时机的，需要人们好好珍惜和掌握。讲座将从糖尿病前期说到并发症，告诉您要抓紧什么时机，需要怎么处理，才能防治糖尿病和并发症，改善生活素质，健康长寿。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43B7995-B9F7-4E0A-B7F6-61856C785137}"/>
              </a:ext>
            </a:extLst>
          </p:cNvPr>
          <p:cNvGrpSpPr/>
          <p:nvPr/>
        </p:nvGrpSpPr>
        <p:grpSpPr>
          <a:xfrm>
            <a:off x="1100051" y="6436303"/>
            <a:ext cx="10788092" cy="421697"/>
            <a:chOff x="1357148" y="6436303"/>
            <a:chExt cx="10788092" cy="421697"/>
          </a:xfrm>
        </p:grpSpPr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C697ED5F-CD64-424B-A570-AA620CDEAA4A}"/>
                </a:ext>
              </a:extLst>
            </p:cNvPr>
            <p:cNvSpPr txBox="1">
              <a:spLocks/>
            </p:cNvSpPr>
            <p:nvPr/>
          </p:nvSpPr>
          <p:spPr>
            <a:xfrm>
              <a:off x="1687365" y="6452373"/>
              <a:ext cx="10457875" cy="4056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altLang="zh-CN" sz="1800" cap="none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Chunghwa@singaporetcm.com |    zhonghuayiyuan.com |    @SGChungHwa</a:t>
              </a:r>
            </a:p>
          </p:txBody>
        </p:sp>
        <p:pic>
          <p:nvPicPr>
            <p:cNvPr id="18" name="Graphic 17" descr="World with solid fill">
              <a:extLst>
                <a:ext uri="{FF2B5EF4-FFF2-40B4-BE49-F238E27FC236}">
                  <a16:creationId xmlns:a16="http://schemas.microsoft.com/office/drawing/2014/main" id="{1D9C9D84-72FA-41C6-8C3B-E20C9C89A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26455" y="6452373"/>
              <a:ext cx="369545" cy="369545"/>
            </a:xfrm>
            <a:prstGeom prst="rect">
              <a:avLst/>
            </a:prstGeom>
          </p:spPr>
        </p:pic>
        <p:pic>
          <p:nvPicPr>
            <p:cNvPr id="20" name="Graphic 19" descr="Email with solid fill">
              <a:extLst>
                <a:ext uri="{FF2B5EF4-FFF2-40B4-BE49-F238E27FC236}">
                  <a16:creationId xmlns:a16="http://schemas.microsoft.com/office/drawing/2014/main" id="{8A5FC7EB-8137-4181-9CC4-169BA7A35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57148" y="6436303"/>
              <a:ext cx="369545" cy="369545"/>
            </a:xfrm>
            <a:prstGeom prst="rect">
              <a:avLst/>
            </a:prstGeom>
          </p:spPr>
        </p:pic>
        <p:pic>
          <p:nvPicPr>
            <p:cNvPr id="1026" name="Picture 2" descr="Facebook Icon of Glyph style - Available in SVG, PNG, EPS, AI &amp; Icon fonts">
              <a:extLst>
                <a:ext uri="{FF2B5EF4-FFF2-40B4-BE49-F238E27FC236}">
                  <a16:creationId xmlns:a16="http://schemas.microsoft.com/office/drawing/2014/main" id="{61AA20E3-1874-42A8-9AD2-8C244A6E6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6709" y="6441288"/>
              <a:ext cx="369546" cy="36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762CE5D-15A5-4C6B-9CF0-3CC213308C4E}"/>
              </a:ext>
            </a:extLst>
          </p:cNvPr>
          <p:cNvSpPr txBox="1"/>
          <p:nvPr/>
        </p:nvSpPr>
        <p:spPr>
          <a:xfrm>
            <a:off x="-5242" y="5548073"/>
            <a:ext cx="21171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+mn-ea"/>
              </a:rPr>
              <a:t>冯启发</a:t>
            </a:r>
            <a:r>
              <a:rPr lang="zh-CN" altLang="en-US" sz="2400" b="1" dirty="0">
                <a:latin typeface="+mn-ea"/>
              </a:rPr>
              <a:t>医师</a:t>
            </a:r>
            <a:br>
              <a:rPr lang="en-GB" altLang="zh-CN" sz="2400" b="1" dirty="0">
                <a:latin typeface="+mn-ea"/>
              </a:rPr>
            </a:br>
            <a:r>
              <a:rPr lang="zh-CN" altLang="en-US" sz="1400" b="1" dirty="0">
                <a:latin typeface="+mn-ea"/>
              </a:rPr>
              <a:t>中华医院 副主任医师</a:t>
            </a:r>
            <a:endParaRPr lang="en-GB" sz="2400" b="1" dirty="0">
              <a:latin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FA246C-33FE-49FF-86EF-FE611271B3BB}"/>
              </a:ext>
            </a:extLst>
          </p:cNvPr>
          <p:cNvSpPr txBox="1"/>
          <p:nvPr/>
        </p:nvSpPr>
        <p:spPr>
          <a:xfrm>
            <a:off x="7609102" y="147375"/>
            <a:ext cx="4552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2022</a:t>
            </a:r>
            <a:r>
              <a:rPr lang="zh-CN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年</a:t>
            </a:r>
            <a:r>
              <a:rPr lang="en-GB" altLang="zh-CN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03</a:t>
            </a:r>
            <a:r>
              <a:rPr lang="zh-CN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月</a:t>
            </a:r>
            <a:r>
              <a:rPr lang="en-GB" altLang="zh-CN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19</a:t>
            </a:r>
            <a:r>
              <a:rPr lang="zh-CN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日 </a:t>
            </a:r>
            <a:r>
              <a:rPr lang="en-GB" altLang="zh-CN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| </a:t>
            </a:r>
            <a:r>
              <a:rPr lang="zh-CN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下午</a:t>
            </a:r>
            <a:r>
              <a:rPr lang="en-GB" altLang="zh-CN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1500-1600 |</a:t>
            </a:r>
            <a:r>
              <a:rPr lang="zh-CN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br>
              <a:rPr lang="en-GB" altLang="zh-CN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GB" altLang="zh-CN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Zoom Meeting</a:t>
            </a: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BAA7BF7-4345-4134-819A-55C8E2D54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8297" y="3092846"/>
            <a:ext cx="1785619" cy="245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\\nas\photobackup\COC\Centres\Vibrance @ Yishun\Vibrance Branding\Vibrance Logo\Vibrance Logo FA 1 Jun\VB@YS SHG Logo\PMS\VB@YS Logo PMS.png">
            <a:extLst>
              <a:ext uri="{FF2B5EF4-FFF2-40B4-BE49-F238E27FC236}">
                <a16:creationId xmlns:a16="http://schemas.microsoft.com/office/drawing/2014/main" id="{0D432D19-614B-4E7B-9EB2-4169722D1A6E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" y="0"/>
            <a:ext cx="1891134" cy="89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223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3CD00-BA6B-4EF7-8287-94388AB7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胰脏分泌障碍原因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ED6CB-9D8A-4B2F-A1D4-595FC5126C1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SG" altLang="zh-CN" sz="4800" b="1" dirty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4800" b="1" dirty="0">
                <a:solidFill>
                  <a:schemeClr val="tx1"/>
                </a:solidFill>
                <a:latin typeface="+mn-ea"/>
              </a:rPr>
              <a:t>、免役系统失调</a:t>
            </a:r>
            <a:endParaRPr lang="en-SG" altLang="zh-CN" sz="4800" b="1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SG" altLang="zh-CN" sz="4800" b="1" dirty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4800" b="1" dirty="0">
                <a:solidFill>
                  <a:schemeClr val="tx1"/>
                </a:solidFill>
                <a:latin typeface="+mn-ea"/>
              </a:rPr>
              <a:t>、饮食不当</a:t>
            </a:r>
            <a:endParaRPr lang="en-SG" altLang="zh-CN" sz="4800" b="1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SG" altLang="zh-CN" sz="4800" b="1" dirty="0">
                <a:solidFill>
                  <a:schemeClr val="tx1"/>
                </a:solidFill>
                <a:latin typeface="+mn-ea"/>
              </a:rPr>
              <a:t>3</a:t>
            </a:r>
            <a:r>
              <a:rPr lang="zh-CN" altLang="en-US" sz="4800" b="1" dirty="0">
                <a:solidFill>
                  <a:schemeClr val="tx1"/>
                </a:solidFill>
                <a:latin typeface="+mn-ea"/>
              </a:rPr>
              <a:t>、肥胖</a:t>
            </a:r>
            <a:endParaRPr lang="en-SG" altLang="zh-CN" sz="4800" b="1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SG" altLang="zh-CN" sz="4800" b="1" dirty="0">
                <a:solidFill>
                  <a:schemeClr val="tx1"/>
                </a:solidFill>
                <a:latin typeface="+mn-ea"/>
              </a:rPr>
              <a:t>4</a:t>
            </a:r>
            <a:r>
              <a:rPr lang="zh-CN" altLang="en-US" sz="4800" b="1" dirty="0">
                <a:solidFill>
                  <a:schemeClr val="tx1"/>
                </a:solidFill>
                <a:latin typeface="+mn-ea"/>
              </a:rPr>
              <a:t>、内分泌紊乱</a:t>
            </a:r>
            <a:endParaRPr lang="en-SG" altLang="zh-CN" sz="4800" b="1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SG" altLang="zh-CN" sz="4800" b="1" dirty="0">
                <a:solidFill>
                  <a:schemeClr val="tx1"/>
                </a:solidFill>
                <a:latin typeface="+mn-ea"/>
              </a:rPr>
              <a:t>5</a:t>
            </a:r>
            <a:r>
              <a:rPr lang="zh-CN" altLang="en-US" sz="4800" b="1" dirty="0">
                <a:solidFill>
                  <a:schemeClr val="tx1"/>
                </a:solidFill>
                <a:latin typeface="+mn-ea"/>
              </a:rPr>
              <a:t>、药物</a:t>
            </a:r>
            <a:endParaRPr lang="en-SG" sz="48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221DB4-DA26-41EA-A494-82D4F9110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B6BC1-27F6-45E9-8D37-E42ECCE13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新加坡患病人数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C02F7-480B-428B-9FF9-013A0411F2A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SG" altLang="zh-CN" sz="4800" b="1" dirty="0"/>
              <a:t>1</a:t>
            </a:r>
            <a:r>
              <a:rPr lang="zh-CN" altLang="en-US" sz="4800" b="1" dirty="0">
                <a:latin typeface="+mn-ea"/>
              </a:rPr>
              <a:t>、大约</a:t>
            </a:r>
            <a:r>
              <a:rPr lang="en-SG" altLang="zh-CN" sz="4800" b="1" dirty="0">
                <a:latin typeface="+mn-ea"/>
              </a:rPr>
              <a:t>9%</a:t>
            </a:r>
            <a:r>
              <a:rPr lang="zh-CN" altLang="en-US" sz="4800" b="1" dirty="0">
                <a:latin typeface="+mn-ea"/>
              </a:rPr>
              <a:t>，</a:t>
            </a:r>
            <a:r>
              <a:rPr lang="en-SG" altLang="zh-CN" sz="4800" b="1" dirty="0">
                <a:latin typeface="+mn-ea"/>
              </a:rPr>
              <a:t>450,000</a:t>
            </a:r>
            <a:r>
              <a:rPr lang="zh-CN" altLang="en-US" sz="4800" b="1" dirty="0">
                <a:latin typeface="+mn-ea"/>
              </a:rPr>
              <a:t>人。</a:t>
            </a:r>
            <a:endParaRPr lang="en-SG" altLang="zh-CN" sz="4800" b="1" dirty="0">
              <a:latin typeface="+mn-ea"/>
            </a:endParaRPr>
          </a:p>
          <a:p>
            <a:pPr marL="0" indent="0">
              <a:buNone/>
            </a:pPr>
            <a:r>
              <a:rPr lang="en-SG" altLang="zh-CN" sz="4800" b="1" dirty="0"/>
              <a:t>2</a:t>
            </a:r>
            <a:r>
              <a:rPr lang="zh-CN" altLang="en-US" sz="4800" b="1" dirty="0">
                <a:latin typeface="+mn-ea"/>
              </a:rPr>
              <a:t>、多是</a:t>
            </a:r>
            <a:r>
              <a:rPr lang="en-US" altLang="zh-CN" sz="4800" b="1" dirty="0">
                <a:latin typeface="+mn-ea"/>
              </a:rPr>
              <a:t>Ⅱ</a:t>
            </a:r>
            <a:r>
              <a:rPr lang="zh-CN" altLang="en-US" sz="4800" b="1" dirty="0">
                <a:latin typeface="+mn-ea"/>
              </a:rPr>
              <a:t>糖尿病。</a:t>
            </a:r>
            <a:endParaRPr lang="en-SG" altLang="zh-CN" sz="4800" b="1" dirty="0">
              <a:latin typeface="+mn-ea"/>
            </a:endParaRPr>
          </a:p>
          <a:p>
            <a:pPr marL="0" indent="0">
              <a:buNone/>
            </a:pPr>
            <a:r>
              <a:rPr lang="en-SG" sz="4800" b="1" dirty="0">
                <a:latin typeface="+mn-ea"/>
              </a:rPr>
              <a:t>3</a:t>
            </a:r>
            <a:r>
              <a:rPr lang="zh-CN" altLang="en-US" sz="4800" b="1" dirty="0">
                <a:latin typeface="+mn-ea"/>
              </a:rPr>
              <a:t>、年轻化</a:t>
            </a:r>
            <a:endParaRPr lang="en-SG" sz="4800" b="1" dirty="0">
              <a:latin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43C00-1032-46BF-9431-B99CD51CE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78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B85C9-F670-4131-B4C9-E64A53136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糖尿病分三阶段</a:t>
            </a:r>
            <a:endParaRPr lang="en-SG" sz="5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B90A21-190F-4F1E-B5FE-C92E4572CA2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62138980"/>
              </p:ext>
            </p:extLst>
          </p:nvPr>
        </p:nvGraphicFramePr>
        <p:xfrm>
          <a:off x="1223010" y="1851661"/>
          <a:ext cx="9871710" cy="3623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993B37D-DCB9-4190-9BCE-AA200B0924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85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D5D3-FC28-46A4-B0C4-8CED849B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糖前期特点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88BEB-9CAE-40D1-AC8F-BAE9EFCB8E9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SG" sz="4800" b="1" dirty="0"/>
              <a:t>1</a:t>
            </a:r>
            <a:r>
              <a:rPr lang="zh-CN" altLang="en-US" sz="4800" b="1" dirty="0"/>
              <a:t>、血糖偏高，但低于糖尿病的标准，是</a:t>
            </a:r>
            <a:r>
              <a:rPr lang="zh-CN" altLang="en-US" sz="4800" b="1" dirty="0">
                <a:solidFill>
                  <a:srgbClr val="FF0000"/>
                </a:solidFill>
              </a:rPr>
              <a:t>后备军</a:t>
            </a:r>
            <a:r>
              <a:rPr lang="zh-CN" altLang="en-US" sz="4800" b="1" dirty="0"/>
              <a:t>。</a:t>
            </a:r>
            <a:endParaRPr lang="en-SG" altLang="zh-CN" sz="48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en-SG" altLang="zh-CN" sz="4800" b="1" dirty="0"/>
              <a:t>2</a:t>
            </a:r>
            <a:r>
              <a:rPr lang="zh-CN" altLang="en-US" sz="4800" b="1" dirty="0"/>
              <a:t>、</a:t>
            </a:r>
            <a:r>
              <a:rPr lang="zh-CN" altLang="en-US" sz="4800" b="1" dirty="0">
                <a:latin typeface="Century Schoolbook"/>
                <a:ea typeface="宋体" panose="02010600030101010101" pitchFamily="2" charset="-122"/>
              </a:rPr>
              <a:t>可</a:t>
            </a:r>
            <a:r>
              <a:rPr lang="zh-CN" altLang="en-US" sz="48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以</a:t>
            </a:r>
            <a:r>
              <a:rPr lang="zh-CN" altLang="en-US" sz="4800" b="1" dirty="0">
                <a:solidFill>
                  <a:srgbClr val="FF0000"/>
                </a:solidFill>
                <a:latin typeface="Century Schoolbook"/>
                <a:ea typeface="宋体" panose="02010600030101010101" pitchFamily="2" charset="-122"/>
              </a:rPr>
              <a:t>逆转</a:t>
            </a:r>
            <a:r>
              <a:rPr lang="zh-CN" altLang="en-US" sz="4800" b="1" dirty="0">
                <a:latin typeface="Century Schoolbook"/>
                <a:ea typeface="宋体" panose="02010600030101010101" pitchFamily="2" charset="-122"/>
              </a:rPr>
              <a:t>成正常</a:t>
            </a:r>
            <a:r>
              <a:rPr lang="zh-CN" altLang="en-US" sz="48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，或</a:t>
            </a:r>
            <a:r>
              <a:rPr lang="zh-CN" altLang="en-US" sz="4800" b="1" dirty="0">
                <a:solidFill>
                  <a:srgbClr val="FF0000"/>
                </a:solidFill>
                <a:latin typeface="Century Schoolbook"/>
                <a:ea typeface="宋体" panose="02010600030101010101" pitchFamily="2" charset="-122"/>
              </a:rPr>
              <a:t>延缓</a:t>
            </a:r>
            <a:r>
              <a:rPr lang="zh-CN" altLang="en-US" sz="48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进入二型糖尿病。是一个警告，也是一个</a:t>
            </a:r>
            <a:r>
              <a:rPr lang="zh-CN" altLang="en-US" sz="4800" b="1" dirty="0">
                <a:solidFill>
                  <a:srgbClr val="FF0000"/>
                </a:solidFill>
                <a:latin typeface="Century Schoolbook"/>
                <a:ea typeface="宋体" panose="02010600030101010101" pitchFamily="2" charset="-122"/>
              </a:rPr>
              <a:t>机会</a:t>
            </a:r>
            <a:r>
              <a:rPr lang="zh-CN" altLang="en-US" sz="48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。</a:t>
            </a:r>
            <a:endParaRPr lang="en-SG" sz="4800" b="1" dirty="0">
              <a:solidFill>
                <a:prstClr val="black"/>
              </a:solidFill>
              <a:latin typeface="Century Schoolbook"/>
            </a:endParaRPr>
          </a:p>
          <a:p>
            <a:endParaRPr lang="en-SG" altLang="zh-CN" sz="4800" b="1" dirty="0"/>
          </a:p>
          <a:p>
            <a:endParaRPr lang="en-SG" altLang="zh-CN" sz="4800" b="1" dirty="0"/>
          </a:p>
          <a:p>
            <a:endParaRPr lang="en-SG" sz="4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527E1-CEE6-4564-92EF-54CC57BDB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10487E-8613-4546-8DC5-9B51E20B1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814" y="394008"/>
            <a:ext cx="1424906" cy="118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1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BDAF-99E0-4DC2-9CBD-A8269FA73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糖前期的血糖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CA0E1-820D-4057-84AA-FFE91946F18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97280" y="1845734"/>
            <a:ext cx="10149840" cy="4383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800" b="1" dirty="0"/>
              <a:t>根据统计</a:t>
            </a:r>
            <a:r>
              <a:rPr lang="en-SG" altLang="zh-CN" sz="4800" b="1" dirty="0"/>
              <a:t>,</a:t>
            </a:r>
            <a:r>
              <a:rPr lang="zh-CN" altLang="en-US" sz="4800" b="1" dirty="0"/>
              <a:t>中国糖前期病人，有</a:t>
            </a:r>
            <a:r>
              <a:rPr lang="en-SG" altLang="zh-CN" sz="4800" b="1" dirty="0"/>
              <a:t>80%</a:t>
            </a:r>
            <a:r>
              <a:rPr lang="zh-CN" altLang="en-US" sz="4800" b="1" dirty="0"/>
              <a:t>是：</a:t>
            </a:r>
            <a:endParaRPr lang="en-SG" altLang="zh-CN" sz="4800" b="1" dirty="0"/>
          </a:p>
          <a:p>
            <a:pPr marL="0" indent="0">
              <a:buNone/>
            </a:pPr>
            <a:r>
              <a:rPr lang="zh-CN" altLang="en-US" sz="4800" b="1" dirty="0"/>
              <a:t>空腹血糖正常。</a:t>
            </a:r>
            <a:endParaRPr lang="en-SG" altLang="zh-CN" sz="4800" b="1" dirty="0"/>
          </a:p>
          <a:p>
            <a:pPr marL="0" indent="0">
              <a:buNone/>
            </a:pPr>
            <a:r>
              <a:rPr lang="zh-CN" altLang="en-US" sz="4800" b="1" dirty="0"/>
              <a:t>餐后血糖在</a:t>
            </a:r>
            <a:r>
              <a:rPr lang="en-SG" altLang="zh-CN" sz="4800" b="1" dirty="0"/>
              <a:t>7.8~11.10 mmol/L </a:t>
            </a:r>
            <a:r>
              <a:rPr lang="zh-CN" altLang="en-US" sz="4800" b="1" dirty="0"/>
              <a:t>之间（即餐后血糖受损）。</a:t>
            </a:r>
            <a:endParaRPr lang="en-SG" sz="4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70F40-B39B-46DC-9B4B-C2A47987A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2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79E3-2FC1-47ED-AEFC-82A1A5BB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本地华人会不会这样？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46717-3133-4EB2-BFB3-4548010D0D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97280" y="1845734"/>
            <a:ext cx="10447020" cy="4406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5400" b="1" dirty="0"/>
              <a:t>中国的研究显示 ：</a:t>
            </a:r>
            <a:endParaRPr lang="en-SG" altLang="zh-CN" sz="5400" b="1" dirty="0"/>
          </a:p>
          <a:p>
            <a:pPr marL="0" indent="0">
              <a:buNone/>
            </a:pPr>
            <a:r>
              <a:rPr lang="zh-CN" altLang="en-US" sz="5400" b="1" dirty="0"/>
              <a:t>餐后血糖高，说明糖尿病潜伏已久。</a:t>
            </a:r>
            <a:endParaRPr lang="en-SG" altLang="zh-CN" sz="5400" b="1" dirty="0"/>
          </a:p>
          <a:p>
            <a:pPr marL="0" indent="0">
              <a:buNone/>
            </a:pPr>
            <a:r>
              <a:rPr lang="zh-CN" altLang="en-US" sz="5400" b="1" dirty="0"/>
              <a:t>餐后血糖高，容易患并发症。</a:t>
            </a:r>
            <a:endParaRPr lang="en-SG" altLang="zh-CN" sz="5400" b="1" dirty="0"/>
          </a:p>
          <a:p>
            <a:pPr marL="0" indent="0">
              <a:buNone/>
            </a:pPr>
            <a:r>
              <a:rPr lang="zh-CN" altLang="en-US" sz="5400" b="1" dirty="0"/>
              <a:t>没有本地的资料。</a:t>
            </a:r>
            <a:endParaRPr lang="en-SG" sz="5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397DE3-3E1E-4A5F-9B06-8A55F0616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68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AE4B-D09C-49A1-A8D1-6A433ECB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早期症状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C32B-6A93-4AA1-B8D7-AE1864BB52C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97280" y="1845734"/>
            <a:ext cx="10058400" cy="4395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sz="5200" b="1" dirty="0"/>
              <a:t>1</a:t>
            </a:r>
            <a:r>
              <a:rPr lang="zh-CN" altLang="en-US" sz="5200" b="1" dirty="0"/>
              <a:t>、视力变差</a:t>
            </a:r>
            <a:endParaRPr lang="en-SG" altLang="zh-CN" sz="5200" b="1" dirty="0"/>
          </a:p>
          <a:p>
            <a:pPr marL="0" indent="0">
              <a:buNone/>
            </a:pPr>
            <a:r>
              <a:rPr lang="en-SG" sz="5200" b="1" dirty="0"/>
              <a:t>2</a:t>
            </a:r>
            <a:r>
              <a:rPr lang="zh-CN" altLang="en-US" sz="5200" b="1" dirty="0"/>
              <a:t>、咽干舌燥</a:t>
            </a:r>
            <a:endParaRPr lang="en-SG" altLang="zh-CN" sz="5200" b="1" dirty="0"/>
          </a:p>
          <a:p>
            <a:pPr marL="0" indent="0">
              <a:buNone/>
            </a:pPr>
            <a:r>
              <a:rPr lang="en-SG" sz="5200" b="1" dirty="0"/>
              <a:t>3</a:t>
            </a:r>
            <a:r>
              <a:rPr lang="zh-CN" altLang="en-US" sz="5200" b="1" dirty="0"/>
              <a:t>、皮肤干痒变色</a:t>
            </a:r>
            <a:endParaRPr lang="en-SG" altLang="zh-CN" sz="5200" b="1" dirty="0"/>
          </a:p>
          <a:p>
            <a:pPr marL="0" indent="0">
              <a:buNone/>
            </a:pPr>
            <a:r>
              <a:rPr lang="en-SG" sz="5200" b="1" dirty="0"/>
              <a:t>4</a:t>
            </a:r>
            <a:r>
              <a:rPr lang="zh-CN" altLang="en-US" sz="5200" b="1" dirty="0"/>
              <a:t>、足部麻木</a:t>
            </a:r>
            <a:endParaRPr lang="en-SG" altLang="zh-CN" sz="5200" b="1" dirty="0"/>
          </a:p>
          <a:p>
            <a:pPr marL="0" indent="0">
              <a:buNone/>
            </a:pPr>
            <a:r>
              <a:rPr lang="en-SG" sz="5200" b="1" dirty="0"/>
              <a:t>5</a:t>
            </a:r>
            <a:r>
              <a:rPr lang="zh-CN" altLang="en-US" sz="5200" b="1" dirty="0"/>
              <a:t>、疲倦</a:t>
            </a:r>
            <a:endParaRPr lang="en-SG" altLang="zh-CN" sz="5200" b="1" dirty="0"/>
          </a:p>
          <a:p>
            <a:endParaRPr lang="en-SG" sz="4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0F338D-BB73-4E7C-A069-09911F0CB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85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02A16-9EE4-4515-BC78-71A8596ED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chemeClr val="tx1"/>
                </a:solidFill>
              </a:rPr>
              <a:t>糖前期的病因</a:t>
            </a:r>
            <a:endParaRPr lang="en-SG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BABB7-A78E-4A4F-8E73-6780BB75C89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SG" sz="4800" b="1" dirty="0"/>
              <a:t>1</a:t>
            </a:r>
            <a:r>
              <a:rPr lang="zh-CN" altLang="en-US" sz="4800" b="1" dirty="0"/>
              <a:t>、遗传</a:t>
            </a:r>
            <a:endParaRPr lang="en-SG" altLang="zh-CN" sz="4800" b="1" dirty="0"/>
          </a:p>
          <a:p>
            <a:pPr marL="0" indent="0">
              <a:buNone/>
            </a:pPr>
            <a:r>
              <a:rPr lang="en-SG" altLang="zh-CN" sz="4800" b="1" dirty="0"/>
              <a:t>2</a:t>
            </a:r>
            <a:r>
              <a:rPr lang="zh-CN" altLang="en-US" sz="4800" b="1" dirty="0"/>
              <a:t>、饮食</a:t>
            </a:r>
            <a:endParaRPr lang="en-SG" altLang="zh-CN" sz="4800" b="1" dirty="0"/>
          </a:p>
          <a:p>
            <a:pPr marL="0" indent="0">
              <a:buNone/>
            </a:pPr>
            <a:r>
              <a:rPr lang="en-SG" sz="4800" b="1" dirty="0"/>
              <a:t>3</a:t>
            </a:r>
            <a:r>
              <a:rPr lang="zh-CN" altLang="en-US" sz="4800" b="1" dirty="0"/>
              <a:t>、少活动，少运动</a:t>
            </a:r>
            <a:endParaRPr lang="en-SG" altLang="zh-CN" sz="4800" b="1" dirty="0"/>
          </a:p>
          <a:p>
            <a:pPr marL="0" indent="0">
              <a:buNone/>
            </a:pPr>
            <a:r>
              <a:rPr lang="en-SG" sz="4800" b="1" dirty="0"/>
              <a:t>4</a:t>
            </a:r>
            <a:r>
              <a:rPr lang="zh-CN" altLang="en-US" sz="4800" b="1" dirty="0"/>
              <a:t>、肥胖</a:t>
            </a:r>
            <a:endParaRPr lang="en-SG" sz="4800" b="1" dirty="0"/>
          </a:p>
          <a:p>
            <a:pPr marL="0" indent="0">
              <a:buNone/>
            </a:pPr>
            <a:r>
              <a:rPr lang="en-SG" sz="4800" b="1" dirty="0"/>
              <a:t>5</a:t>
            </a:r>
            <a:r>
              <a:rPr lang="zh-CN" altLang="en-US" sz="4800" b="1" dirty="0"/>
              <a:t>、睡眠</a:t>
            </a:r>
            <a:endParaRPr lang="en-SG" sz="4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C94D32-5393-4A98-9D40-2F0EC01EB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41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CDFF-A77D-4C78-BF89-595B38CD3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chemeClr val="tx1"/>
                </a:solidFill>
              </a:rPr>
              <a:t>西医对糖前期的治疗和预防</a:t>
            </a:r>
            <a:endParaRPr lang="en-SG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FE811-2AB0-4873-A25D-DFF49A2C071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SG" sz="4800" b="1" dirty="0"/>
              <a:t>1</a:t>
            </a:r>
            <a:r>
              <a:rPr lang="zh-CN" altLang="en-US" sz="4800" b="1" dirty="0"/>
              <a:t>、不给药。</a:t>
            </a:r>
            <a:endParaRPr lang="en-SG" altLang="zh-CN" sz="4800" b="1" dirty="0"/>
          </a:p>
          <a:p>
            <a:pPr marL="0" indent="0">
              <a:buNone/>
            </a:pPr>
            <a:r>
              <a:rPr lang="en-SG" sz="4800" b="1" dirty="0"/>
              <a:t>2</a:t>
            </a:r>
            <a:r>
              <a:rPr lang="zh-CN" altLang="en-US" sz="4800" b="1" dirty="0"/>
              <a:t>、要病人控制饮食和运动。</a:t>
            </a:r>
            <a:endParaRPr lang="en-SG" altLang="zh-CN" sz="4800" b="1" dirty="0"/>
          </a:p>
          <a:p>
            <a:pPr marL="0" indent="0">
              <a:buNone/>
            </a:pPr>
            <a:r>
              <a:rPr lang="en-SG" altLang="zh-CN" sz="4800" b="1" dirty="0"/>
              <a:t>3</a:t>
            </a:r>
            <a:r>
              <a:rPr lang="zh-CN" altLang="en-US" sz="4800" b="1" dirty="0"/>
              <a:t>、过后观察。</a:t>
            </a:r>
            <a:endParaRPr lang="en-SG" sz="4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09993-52C0-4241-9FA2-7ADA6F054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55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CF6FB-FB6A-4E84-ACF9-D10234C6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中医的认识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AAD84-EFA3-4B65-88CF-52E5AFA703E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SG" sz="4400" b="1" dirty="0"/>
              <a:t>1</a:t>
            </a:r>
            <a:r>
              <a:rPr lang="zh-CN" altLang="en-US" sz="4400" b="1" dirty="0"/>
              <a:t>、糖前期属于“郁症”，是热病。</a:t>
            </a:r>
            <a:endParaRPr lang="en-SG" altLang="zh-CN" sz="4400" b="1" dirty="0"/>
          </a:p>
          <a:p>
            <a:pPr marL="0" indent="0">
              <a:buNone/>
            </a:pPr>
            <a:r>
              <a:rPr lang="en-SG" sz="4400" b="1" dirty="0"/>
              <a:t>2</a:t>
            </a:r>
            <a:r>
              <a:rPr lang="zh-CN" altLang="en-US" sz="4400" b="1" dirty="0"/>
              <a:t>、与</a:t>
            </a:r>
            <a:r>
              <a:rPr lang="en-SG" altLang="zh-CN" sz="4400" b="1" dirty="0"/>
              <a:t>”</a:t>
            </a:r>
            <a:r>
              <a:rPr lang="zh-CN" altLang="en-US" sz="4400" b="1" dirty="0"/>
              <a:t>食郁</a:t>
            </a:r>
            <a:r>
              <a:rPr lang="en-SG" altLang="zh-CN" sz="4400" b="1" dirty="0"/>
              <a:t>”</a:t>
            </a:r>
            <a:r>
              <a:rPr lang="zh-CN" altLang="en-US" sz="4400" b="1" dirty="0"/>
              <a:t>、</a:t>
            </a:r>
            <a:r>
              <a:rPr lang="en-SG" altLang="zh-CN" sz="4400" b="1" dirty="0"/>
              <a:t>”</a:t>
            </a:r>
            <a:r>
              <a:rPr lang="zh-CN" altLang="en-US" sz="4400" b="1" dirty="0"/>
              <a:t>气郁“有关。</a:t>
            </a:r>
            <a:endParaRPr lang="en-SG" altLang="zh-CN" sz="4400" b="1" dirty="0"/>
          </a:p>
          <a:p>
            <a:pPr marL="0" indent="0">
              <a:buNone/>
            </a:pPr>
            <a:r>
              <a:rPr lang="en-SG" altLang="zh-CN" sz="4400" b="1" dirty="0"/>
              <a:t>3</a:t>
            </a:r>
            <a:r>
              <a:rPr lang="zh-CN" altLang="en-US" sz="4400" b="1" dirty="0"/>
              <a:t>、主要原因是饮食不节、肝郁气滞等。</a:t>
            </a:r>
            <a:endParaRPr lang="en-SG" sz="4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1689C2-FE58-4711-A6A8-E4058D76A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7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94B4-015A-45B7-B1BE-F39154B7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糖尿病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239B1-06D3-41B2-9FD6-EC7FF237403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800" dirty="0"/>
              <a:t>尿</a:t>
            </a:r>
            <a:r>
              <a:rPr lang="en-SG" altLang="zh-CN" sz="4800" dirty="0"/>
              <a:t>+</a:t>
            </a:r>
            <a:r>
              <a:rPr lang="zh-CN" altLang="en-US" sz="4800" dirty="0"/>
              <a:t>糖     ？</a:t>
            </a:r>
            <a:endParaRPr lang="en-SG" altLang="zh-CN" sz="4800" dirty="0"/>
          </a:p>
          <a:p>
            <a:pPr marL="0" indent="0">
              <a:buNone/>
            </a:pPr>
            <a:endParaRPr lang="en-SG" altLang="zh-CN" sz="4800" dirty="0"/>
          </a:p>
          <a:p>
            <a:pPr marL="0" indent="0">
              <a:buNone/>
            </a:pPr>
            <a:endParaRPr lang="en-SG" altLang="zh-CN" sz="4800" dirty="0"/>
          </a:p>
          <a:p>
            <a:pPr marL="0" indent="0">
              <a:buNone/>
            </a:pPr>
            <a:r>
              <a:rPr lang="zh-CN" altLang="en-US" sz="4800" dirty="0"/>
              <a:t>血糖         </a:t>
            </a:r>
            <a:endParaRPr lang="en-SG" sz="4800" dirty="0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480EEF82-B925-4B2F-B043-50CB7788C6E7}"/>
              </a:ext>
            </a:extLst>
          </p:cNvPr>
          <p:cNvSpPr/>
          <p:nvPr/>
        </p:nvSpPr>
        <p:spPr>
          <a:xfrm>
            <a:off x="4506953" y="2698412"/>
            <a:ext cx="1296144" cy="231800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6C8F13-9000-4C45-AB26-CF76A3457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92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2639-BA46-47B4-A056-586208A64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>
                <a:solidFill>
                  <a:schemeClr val="tx1"/>
                </a:solidFill>
              </a:rPr>
              <a:t>中医调治糖尿病前期</a:t>
            </a:r>
            <a:endParaRPr lang="en-SG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08F71-D952-4D3A-B92D-417A1A3AC9C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SG" sz="4800" b="1" dirty="0"/>
              <a:t>1</a:t>
            </a:r>
            <a:r>
              <a:rPr lang="zh-CN" altLang="en-US" sz="4800" b="1" dirty="0"/>
              <a:t>、调整病人的生活方式，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通过中药、针灸等，治疗出现的症状：肥胖、腹胀、失眠等</a:t>
            </a:r>
            <a:r>
              <a:rPr lang="zh-CN" altLang="en-US" sz="4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ea typeface="宋体" panose="02010600030101010101" pitchFamily="2" charset="-122"/>
              </a:rPr>
              <a:t>。</a:t>
            </a:r>
            <a:r>
              <a:rPr lang="zh-CN" altLang="en-US" sz="4800" b="1" dirty="0"/>
              <a:t>中医可以调理脏腑、气血，让身体功能恢复正常，血糖下降。</a:t>
            </a:r>
            <a:endParaRPr lang="en-SG" altLang="zh-CN" sz="4800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SG" altLang="zh-CN" sz="4800" b="1" dirty="0"/>
              <a:t>2</a:t>
            </a:r>
            <a:r>
              <a:rPr lang="zh-CN" altLang="en-US" sz="4800" b="1" dirty="0"/>
              <a:t>、</a:t>
            </a:r>
            <a:r>
              <a:rPr lang="zh-CN" altLang="en-US" sz="4800" b="1" dirty="0">
                <a:solidFill>
                  <a:srgbClr val="FF0000"/>
                </a:solidFill>
              </a:rPr>
              <a:t>机不可失，赶紧逆转糖前期。</a:t>
            </a:r>
            <a:endParaRPr lang="en-SG" sz="48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D86AF-2345-4F28-A1A1-4A91E282D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08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EBAE4-559D-499F-B55D-2F9BE81943F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173480" y="943293"/>
            <a:ext cx="10233660" cy="5011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9600" b="1" dirty="0">
                <a:solidFill>
                  <a:srgbClr val="FF0000"/>
                </a:solidFill>
              </a:rPr>
              <a:t>进入糖尿病</a:t>
            </a:r>
            <a:endParaRPr lang="en-SG" altLang="zh-CN" sz="9600" b="1" dirty="0">
              <a:solidFill>
                <a:srgbClr val="FF0000"/>
              </a:solidFill>
            </a:endParaRPr>
          </a:p>
          <a:p>
            <a:r>
              <a:rPr lang="zh-CN" altLang="en-US" sz="9600" b="1" dirty="0">
                <a:solidFill>
                  <a:srgbClr val="FF0000"/>
                </a:solidFill>
              </a:rPr>
              <a:t>          和并发症期</a:t>
            </a:r>
            <a:endParaRPr lang="en-SG" sz="96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5D9A9-921A-4559-A482-B01FE73E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06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F2B8E-F6AF-44E0-BEF5-7417BA75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西医治疗糖尿病概况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24A5A-E19E-4D6A-A7C9-B3DC59C12F0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1</a:t>
            </a:r>
            <a:r>
              <a:rPr lang="zh-CN" altLang="en-US" sz="4800" b="1" dirty="0">
                <a:solidFill>
                  <a:schemeClr val="tx1"/>
                </a:solidFill>
              </a:rPr>
              <a:t>、糖尿病需要长期，终生服药，控制饮食和运动。</a:t>
            </a:r>
            <a:endParaRPr lang="en-SG" altLang="zh-CN" sz="4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SG" altLang="zh-CN" sz="4800" b="1" dirty="0">
                <a:solidFill>
                  <a:schemeClr val="tx1"/>
                </a:solidFill>
              </a:rPr>
              <a:t>2</a:t>
            </a:r>
            <a:r>
              <a:rPr lang="zh-CN" altLang="en-US" sz="4800" b="1" dirty="0">
                <a:solidFill>
                  <a:schemeClr val="tx1"/>
                </a:solidFill>
              </a:rPr>
              <a:t>、西药降糖快，是暂时压制血糖，不能确保血糖长期稳定。而且副作用强。</a:t>
            </a:r>
            <a:endParaRPr lang="en-SG" altLang="zh-CN" sz="4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SG" altLang="zh-CN" sz="4800" b="1" dirty="0">
                <a:solidFill>
                  <a:schemeClr val="tx1"/>
                </a:solidFill>
              </a:rPr>
              <a:t>3</a:t>
            </a:r>
            <a:r>
              <a:rPr lang="zh-CN" altLang="en-US" sz="4800" b="1" dirty="0">
                <a:solidFill>
                  <a:schemeClr val="tx1"/>
                </a:solidFill>
              </a:rPr>
              <a:t>、并发症照旧出现。</a:t>
            </a:r>
            <a:endParaRPr lang="en-SG" altLang="zh-CN" sz="4800" b="1" dirty="0">
              <a:solidFill>
                <a:schemeClr val="tx1"/>
              </a:solidFill>
            </a:endParaRPr>
          </a:p>
          <a:p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75DCA-89DB-477F-B727-6E95DD021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79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01906-2728-40DA-A7CD-700A5BFB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中医能做什么？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4FEA6-7162-4974-BC08-DF2E0D86D58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1</a:t>
            </a:r>
            <a:r>
              <a:rPr lang="zh-CN" altLang="en-US" sz="4800" b="1" dirty="0">
                <a:solidFill>
                  <a:schemeClr val="tx1"/>
                </a:solidFill>
              </a:rPr>
              <a:t>、深入了解病人的病因病机，鼓励病人也服用中药，调理体质、治疗症状和降糖。</a:t>
            </a:r>
            <a:endParaRPr lang="en-SG" altLang="zh-CN" sz="4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2</a:t>
            </a:r>
            <a:r>
              <a:rPr lang="zh-CN" altLang="en-US" sz="4800" b="1" dirty="0">
                <a:solidFill>
                  <a:schemeClr val="tx1"/>
                </a:solidFill>
              </a:rPr>
              <a:t>、鼓励病人运动、控制饮食、心理调整和血糖监测等。</a:t>
            </a:r>
            <a:endParaRPr lang="en-SG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66F994-81E2-432F-BBD2-74C071B74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44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6B98F-A1D5-44F9-B642-7FF134AC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服用中药的好处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8A6EB-8134-4072-BCD4-9C7D7923446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1</a:t>
            </a:r>
            <a:r>
              <a:rPr lang="zh-CN" altLang="en-US" sz="4800" b="1" dirty="0">
                <a:solidFill>
                  <a:schemeClr val="tx1"/>
                </a:solidFill>
              </a:rPr>
              <a:t>、调理体质，恢复脏腑功能，让机体正常动作，营养充足。</a:t>
            </a:r>
            <a:endParaRPr lang="en-SG" altLang="zh-CN" sz="4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2</a:t>
            </a:r>
            <a:r>
              <a:rPr lang="zh-CN" altLang="en-US" sz="4800" b="1" dirty="0">
                <a:solidFill>
                  <a:schemeClr val="tx1"/>
                </a:solidFill>
              </a:rPr>
              <a:t>、中药可以促进胰岛素的分泌，</a:t>
            </a:r>
            <a:r>
              <a:rPr lang="en-SG" altLang="zh-CN" sz="4800" b="1" dirty="0">
                <a:solidFill>
                  <a:schemeClr val="tx1"/>
                </a:solidFill>
              </a:rPr>
              <a:t>     </a:t>
            </a:r>
            <a:r>
              <a:rPr lang="zh-CN" altLang="en-US" sz="4800" b="1" dirty="0">
                <a:solidFill>
                  <a:schemeClr val="tx1"/>
                </a:solidFill>
              </a:rPr>
              <a:t>降低胰岛素抵抗，提高功能，           降低血糖。</a:t>
            </a:r>
            <a:endParaRPr lang="en-SG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579CB-4B7F-4AC1-82BD-3A765D361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97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26EDE-45EC-4B23-9AB9-A49A269E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 cap="small" spc="0" dirty="0">
                <a:solidFill>
                  <a:prstClr val="black"/>
                </a:solidFill>
                <a:latin typeface="+mj-ea"/>
              </a:rPr>
              <a:t>服用中药的好处</a:t>
            </a:r>
            <a:endParaRPr lang="en-SG" dirty="0"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A21A3-28E3-4A32-B35C-8EC3E49D72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29801" y="1925247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3</a:t>
            </a:r>
            <a:r>
              <a:rPr lang="zh-CN" altLang="en-US" sz="4800" b="1" dirty="0">
                <a:solidFill>
                  <a:schemeClr val="tx1"/>
                </a:solidFill>
              </a:rPr>
              <a:t>、中药可以疏通血管，消除杂质，</a:t>
            </a:r>
            <a:r>
              <a:rPr lang="zh-CN" altLang="en-US" sz="4800" b="1" dirty="0">
                <a:solidFill>
                  <a:schemeClr val="tx1"/>
                </a:solidFill>
                <a:latin typeface="Century Schoolbook"/>
                <a:ea typeface="宋体" panose="02010600030101010101" pitchFamily="2" charset="-122"/>
              </a:rPr>
              <a:t>让血流通畅，</a:t>
            </a:r>
            <a:r>
              <a:rPr lang="zh-CN" altLang="en-US" sz="4800" b="1" dirty="0">
                <a:solidFill>
                  <a:schemeClr val="tx1"/>
                </a:solidFill>
              </a:rPr>
              <a:t>避免血管阻塞，能预防和延缓并发症。</a:t>
            </a:r>
            <a:endParaRPr lang="en-SG" altLang="zh-CN" sz="4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4</a:t>
            </a:r>
            <a:r>
              <a:rPr lang="zh-CN" altLang="en-US" sz="4800" b="1" dirty="0">
                <a:solidFill>
                  <a:schemeClr val="tx1"/>
                </a:solidFill>
              </a:rPr>
              <a:t>、副作用比较少，                                有的甚至可以药食同用。</a:t>
            </a:r>
            <a:endParaRPr lang="en-SG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78949-0769-4A57-AECD-CFB6FA652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78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119E4-172E-4863-9518-71F6C12C0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注意运动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6C973-B79B-43F4-8266-45073E53E6B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SG" sz="4800" b="1" dirty="0"/>
              <a:t>1</a:t>
            </a:r>
            <a:r>
              <a:rPr lang="zh-CN" altLang="en-US" sz="4800" b="1" dirty="0">
                <a:solidFill>
                  <a:schemeClr val="tx1"/>
                </a:solidFill>
              </a:rPr>
              <a:t>、运动可以消耗糖份、脂肪，减少热量，降低血糖。</a:t>
            </a:r>
            <a:endParaRPr lang="en-SG" altLang="zh-CN" sz="4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2</a:t>
            </a:r>
            <a:r>
              <a:rPr lang="zh-CN" altLang="en-US" sz="4800" b="1" dirty="0">
                <a:solidFill>
                  <a:schemeClr val="tx1"/>
                </a:solidFill>
              </a:rPr>
              <a:t>、按照年龄、身体状况，                  安排适当的运动。</a:t>
            </a:r>
            <a:endParaRPr lang="en-SG" altLang="zh-CN" sz="4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3</a:t>
            </a:r>
            <a:r>
              <a:rPr lang="zh-CN" altLang="en-US" sz="4800" b="1" dirty="0">
                <a:solidFill>
                  <a:schemeClr val="tx1"/>
                </a:solidFill>
              </a:rPr>
              <a:t>、不要空腹运动。</a:t>
            </a:r>
            <a:endParaRPr lang="en-SG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BB8E8-3B72-4583-9A17-1973A26CD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46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C63F0-01DF-4A48-8005-164DFABB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“管好嘴”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4F218-2FC2-4E49-9727-E153BCB354F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SG" altLang="zh-CN" sz="4800" b="1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4800" b="1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48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定时，定量，定餐次。</a:t>
            </a:r>
            <a:endParaRPr lang="en-SG" sz="4800" b="1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SG" altLang="zh-CN" sz="4800" b="1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zh-CN" altLang="en-US" sz="48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、进餐七分饱，隔一、两小时才吃水果，避免饭后吃直接吃水果，造成十分饱，血糖上升。</a:t>
            </a:r>
            <a:endParaRPr lang="en-SG" sz="4800" b="1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E848F-582F-4C00-B2CA-A72F3238E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41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CBEAC-E3A1-46DC-B254-E43D64764DD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036320" y="588963"/>
            <a:ext cx="10058400" cy="402272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SG" altLang="zh-CN" sz="4800" b="1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4800" b="1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48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多吃高纤维的食物，纤维有饱足感，可以防止吸收血糖。先吃蔬菜后进餐，最后喝汤。防止食物很快进入小肠。被吸收成血糖。</a:t>
            </a:r>
            <a:endParaRPr lang="en-SG" sz="4800" b="1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4800" b="1" dirty="0">
                <a:solidFill>
                  <a:schemeClr val="tx1"/>
                </a:solidFill>
              </a:rPr>
              <a:t>多吃有叶疏菜，少吃梗。</a:t>
            </a:r>
            <a:endParaRPr lang="en-SG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893610-7290-4E85-BD83-DE0939D70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07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BE0ED-0B9F-4FA3-8C9C-318902D23AD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64557" y="480450"/>
            <a:ext cx="10058400" cy="402272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SG" altLang="zh-CN" sz="4800" b="1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4800" b="1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48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饮食均衡，不偏食。只吃菜不吃米饭，容易低血糖。过度吃肉，少吃或不吃菜，容易肥胖，血糖和脂肪也升高。</a:t>
            </a:r>
            <a:endParaRPr lang="en-SG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DAA24-8F37-49A2-86B2-F699AC630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0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15CEC5-48CD-48C1-A3A3-F13341876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05" t="21936" r="18537" b="8235"/>
          <a:stretch/>
        </p:blipFill>
        <p:spPr>
          <a:xfrm>
            <a:off x="8281033" y="3081443"/>
            <a:ext cx="2240280" cy="23772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23D410-D314-4225-A639-046526926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食物正常转化成糖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FDF89-64C4-446F-BBB1-3986EC81B2E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SG" altLang="zh-CN" sz="4800" b="1" dirty="0">
                <a:latin typeface="+mn-ea"/>
              </a:rPr>
              <a:t>1</a:t>
            </a:r>
            <a:r>
              <a:rPr lang="zh-CN" altLang="en-US" sz="4800" b="1" dirty="0">
                <a:latin typeface="+mn-ea"/>
              </a:rPr>
              <a:t>、</a:t>
            </a:r>
            <a:r>
              <a:rPr lang="zh-CN" altLang="en-US" sz="4800" b="1" dirty="0">
                <a:solidFill>
                  <a:schemeClr val="tx1"/>
                </a:solidFill>
                <a:latin typeface="+mn-ea"/>
              </a:rPr>
              <a:t>食物</a:t>
            </a:r>
            <a:endParaRPr lang="en-SG" altLang="zh-CN" sz="4800" b="1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SG" altLang="zh-CN" sz="4800" b="1" dirty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4800" b="1" dirty="0">
                <a:solidFill>
                  <a:schemeClr val="tx1"/>
                </a:solidFill>
                <a:latin typeface="+mn-ea"/>
              </a:rPr>
              <a:t>、小肠吸收</a:t>
            </a:r>
            <a:r>
              <a:rPr lang="en-SG" sz="4800" b="1" dirty="0">
                <a:solidFill>
                  <a:schemeClr val="tx1"/>
                </a:solidFill>
                <a:latin typeface="+mn-ea"/>
              </a:rPr>
              <a:t> </a:t>
            </a:r>
          </a:p>
          <a:p>
            <a:pPr marL="0" indent="0">
              <a:buNone/>
            </a:pPr>
            <a:r>
              <a:rPr lang="en-SG" altLang="zh-CN" sz="4800" b="1" dirty="0">
                <a:solidFill>
                  <a:schemeClr val="tx1"/>
                </a:solidFill>
                <a:latin typeface="+mn-ea"/>
              </a:rPr>
              <a:t>3</a:t>
            </a:r>
            <a:r>
              <a:rPr lang="zh-CN" altLang="en-US" sz="4800" b="1" dirty="0">
                <a:solidFill>
                  <a:schemeClr val="tx1"/>
                </a:solidFill>
                <a:latin typeface="+mn-ea"/>
              </a:rPr>
              <a:t>、血管充满血糖</a:t>
            </a:r>
            <a:r>
              <a:rPr lang="en-SG" sz="4800" b="1" dirty="0">
                <a:solidFill>
                  <a:schemeClr val="tx1"/>
                </a:solidFill>
                <a:latin typeface="+mn-ea"/>
              </a:rPr>
              <a:t>   </a:t>
            </a:r>
          </a:p>
          <a:p>
            <a:pPr marL="0" indent="0">
              <a:buNone/>
            </a:pPr>
            <a:r>
              <a:rPr lang="en-SG" altLang="zh-CN" sz="4800" b="1" dirty="0">
                <a:solidFill>
                  <a:schemeClr val="tx1"/>
                </a:solidFill>
                <a:latin typeface="+mn-ea"/>
              </a:rPr>
              <a:t>4</a:t>
            </a:r>
            <a:r>
              <a:rPr lang="zh-CN" altLang="en-US" sz="4800" b="1" dirty="0">
                <a:solidFill>
                  <a:schemeClr val="tx1"/>
                </a:solidFill>
                <a:latin typeface="+mn-ea"/>
              </a:rPr>
              <a:t>、胰岛素的作用</a:t>
            </a:r>
            <a:endParaRPr lang="en-SG" altLang="zh-CN" sz="4800" b="1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SG" altLang="zh-CN" sz="4800" b="1" dirty="0">
                <a:solidFill>
                  <a:schemeClr val="tx1"/>
                </a:solidFill>
                <a:latin typeface="+mn-ea"/>
              </a:rPr>
              <a:t>5</a:t>
            </a:r>
            <a:r>
              <a:rPr lang="zh-CN" altLang="en-US" sz="4800" b="1" dirty="0">
                <a:solidFill>
                  <a:schemeClr val="tx1"/>
                </a:solidFill>
                <a:latin typeface="+mn-ea"/>
              </a:rPr>
              <a:t>、血糖进入组织细胞</a:t>
            </a:r>
            <a:endParaRPr lang="en-SG" sz="48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CAED2F-A3A0-4847-B7D9-6A9416EAE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C03D18-D4EF-4AFF-BEF0-BCFD6FC34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0" t="7589" r="67843" b="23431"/>
          <a:stretch/>
        </p:blipFill>
        <p:spPr>
          <a:xfrm>
            <a:off x="6359121" y="1845734"/>
            <a:ext cx="2335063" cy="2074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7577AB-3691-4E2A-B44F-5BC6FFEBA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84" t="33065" r="4567" b="12168"/>
          <a:stretch/>
        </p:blipFill>
        <p:spPr>
          <a:xfrm>
            <a:off x="10521313" y="3468999"/>
            <a:ext cx="1388747" cy="198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F13B0-5D89-4FF3-85BA-D330BD701C0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036320" y="577533"/>
            <a:ext cx="10058400" cy="4022725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FE8637"/>
              </a:buClr>
              <a:buSzPct val="70000"/>
              <a:buNone/>
              <a:defRPr/>
            </a:pPr>
            <a:r>
              <a:rPr lang="en-SG" altLang="zh-CN" sz="44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44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4400" b="1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有些食物含钾高，偏吃会引起肾病。慢嚼细咽，不暴饮暴食。食物再好吃也不应该多吃。以免体重增加，血糖升高。</a:t>
            </a:r>
            <a:endParaRPr lang="en-SG" sz="4400" b="1" dirty="0">
              <a:solidFill>
                <a:prstClr val="black"/>
              </a:solidFill>
              <a:latin typeface="+mn-ea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BB4C33-D7C9-4D62-BEAB-88BF8A2AE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19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CEA9A-9FB3-49B2-A878-072809BD6FF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066800" y="554673"/>
            <a:ext cx="10058400" cy="402272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SG" altLang="zh-CN" sz="4800" b="1" dirty="0">
                <a:solidFill>
                  <a:schemeClr val="tx1"/>
                </a:solidFill>
                <a:cs typeface="Times New Roman" panose="02020603050405020304" pitchFamily="18" charset="0"/>
              </a:rPr>
              <a:t>6</a:t>
            </a:r>
            <a:r>
              <a:rPr lang="zh-CN" altLang="en-US" sz="48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、早餐吃得饱和营养好，午餐吃得饱，晚餐碳水化合物减半，可以防治早上空腹血糖升高。</a:t>
            </a:r>
            <a:endParaRPr lang="en-SG" sz="4800" b="1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FC0E8-CF80-4D5D-A66F-294DADFF6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64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84B9A-93A9-481D-8F20-0AE3424609B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30580" y="80010"/>
            <a:ext cx="10058400" cy="4022725"/>
          </a:xfrm>
        </p:spPr>
        <p:txBody>
          <a:bodyPr/>
          <a:lstStyle/>
          <a:p>
            <a:pPr marL="1188720" lvl="4" inden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7598D9">
                  <a:tint val="60000"/>
                </a:srgbClr>
              </a:buClr>
              <a:buSzPct val="68000"/>
              <a:buNone/>
              <a:defRPr/>
            </a:pPr>
            <a:endParaRPr lang="en-SG" sz="4000" b="1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  <a:p>
            <a:r>
              <a:rPr lang="en-SG" sz="4800" b="1" dirty="0">
                <a:solidFill>
                  <a:schemeClr val="tx1"/>
                </a:solidFill>
                <a:latin typeface="+mn-ea"/>
              </a:rPr>
              <a:t>7</a:t>
            </a:r>
            <a:r>
              <a:rPr lang="zh-CN" altLang="en-US" sz="4800" b="1" dirty="0">
                <a:solidFill>
                  <a:schemeClr val="tx1"/>
                </a:solidFill>
                <a:latin typeface="+mn-ea"/>
              </a:rPr>
              <a:t>、食物温度不宜太高，温度越高，血糖也随之升高。不过，喝冰水不会降血糖。</a:t>
            </a:r>
            <a:endParaRPr lang="en-SG" sz="48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1283E3-CE1C-4FD6-8FA1-CA2ED2814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64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951E1-7585-4A84-8C4D-4F83DCE9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b="1" dirty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糖尿病患者饮食建议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62BC0-7285-491D-A866-1DE4372BF50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38250" y="1913424"/>
            <a:ext cx="9803130" cy="6069288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一）少吃或不吃（由医师指导）：</a:t>
            </a:r>
            <a:endParaRPr lang="en-SG" sz="4000" b="1" dirty="0">
              <a:solidFill>
                <a:schemeClr val="tx1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SG" sz="4000" b="1" dirty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、高糖食品：糖、蜜制品、榴莲、芒果、黄梨、香蕉、红枣、龙眼、荔枝、甘蔗、 月饼、甜酱类、粽子、甜果汁果酱、甜面包、蛋糕、冰淇淋和有糖咖啡（茶）等。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SG" sz="4000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SG" sz="40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D28335-3A31-4CAE-99CC-6705A752E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8DD91-B5B9-4570-9480-C2E0C7B5CCC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485900" y="739616"/>
            <a:ext cx="9669780" cy="537876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FE8637"/>
              </a:buClr>
              <a:buSzPct val="70000"/>
              <a:buNone/>
              <a:defRPr/>
            </a:pPr>
            <a:r>
              <a:rPr lang="en-SG" altLang="zh-CN" sz="4800" b="1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zh-CN" altLang="en-US" sz="43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、</a:t>
            </a:r>
            <a:r>
              <a:rPr lang="zh-CN" altLang="en-US" sz="48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高脂肪食品：动物油、肥肉、蛋黄、鱼卵、内脏等</a:t>
            </a:r>
            <a:endParaRPr lang="en-SG" sz="4800" b="1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FE8637"/>
              </a:buClr>
              <a:buSzPct val="70000"/>
              <a:buNone/>
              <a:defRPr/>
            </a:pPr>
            <a:r>
              <a:rPr lang="en-SG" sz="48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48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、淀粉多、热量高的食物：炒粿条、炒面条、干面、煎炸食物、薯类、芋头等</a:t>
            </a:r>
            <a:endParaRPr lang="en-SG" sz="4800" b="1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rgbClr val="FE8637"/>
              </a:buClr>
              <a:buSzPct val="70000"/>
              <a:buNone/>
              <a:defRPr/>
            </a:pPr>
            <a:r>
              <a:rPr lang="en-SG" sz="48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4</a:t>
            </a:r>
            <a:r>
              <a:rPr lang="zh-CN" altLang="en-US" sz="48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、其他：酒（特别是烈酒）</a:t>
            </a:r>
            <a:r>
              <a:rPr lang="zh-CN" altLang="en-US" sz="4800" b="1" dirty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SG" sz="4800" b="1" dirty="0">
              <a:solidFill>
                <a:schemeClr val="tx1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4F40B-A78C-4AEE-9531-7A7AFFC4A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69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9FAC-6C5D-4469-A150-0ACC183A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（二）适合吃：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F1711-D56E-4373-81B6-1BBFECF390A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40155" y="1737360"/>
            <a:ext cx="9711690" cy="464396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4800" b="1" dirty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、主食：</a:t>
            </a:r>
            <a:r>
              <a:rPr lang="zh-CN" altLang="en-US" sz="4800" b="1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五谷杂粮、如糙米、魔芋、南瓜、豆干、荞麦面、玉米面等。</a:t>
            </a:r>
            <a:endParaRPr lang="en-SG" sz="4800" b="1" dirty="0">
              <a:solidFill>
                <a:schemeClr val="tx1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4800" b="1" dirty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、豆制品：</a:t>
            </a:r>
            <a:r>
              <a:rPr lang="zh-CN" altLang="en-US" sz="4800" b="1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豆类饮料、豆腐、豆浆、豆粥、豆腐皮、腐竹、</a:t>
            </a:r>
            <a:r>
              <a:rPr lang="zh-CN" altLang="en-US" sz="4800" b="1" dirty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赤小豆、绿豆汤</a:t>
            </a:r>
            <a:r>
              <a:rPr lang="zh-CN" altLang="en-US" sz="4800" b="1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等。</a:t>
            </a:r>
            <a:endParaRPr lang="en-SG" sz="4800" b="1" dirty="0">
              <a:solidFill>
                <a:schemeClr val="tx1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E56F6-96D5-4596-B28F-D447B713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6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BE790-672D-4F45-B1B0-838F4FDE77F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91307" y="366606"/>
            <a:ext cx="10609385" cy="59975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FE8637"/>
              </a:buClr>
              <a:buSzPct val="70000"/>
              <a:buNone/>
              <a:defRPr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4400" b="1" dirty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4400" b="1" dirty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水果蔬菜类：苦瓜、黄瓜、丝瓜、大蒜、山药、牛蒡、玉米须、薏米仁、豌豆、白扁豆、长豆、洋葱、芹菜、番薯叶、芦笋、竹笋、花椰菜、空心菜、韮菜、萝卜、胡萝卜、紫菜、海带、黑芝麻、银耳和木耳、蘑菇类、番茄、辣椒、桃子、番石榴、酸苹果、浅色龙珠果、草莓、奇异果、柚子、罗汉果等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FE8637"/>
              </a:buClr>
              <a:buSzPct val="70000"/>
              <a:buNone/>
              <a:defRPr/>
            </a:pPr>
            <a:endParaRPr lang="en-SG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D73D1-2CFC-4C69-ADF4-100F90A54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36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378A0-3AC8-4371-B33F-9A6CFC230A7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81075" y="670719"/>
            <a:ext cx="10229850" cy="55165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FE8637"/>
              </a:buClr>
              <a:buSzPct val="70000"/>
              <a:buNone/>
              <a:defRPr/>
            </a:pPr>
            <a:r>
              <a:rPr lang="en-SG" sz="4800" b="1" dirty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4800" b="1" dirty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4800" b="1" dirty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蛋白质类：瘦肉、猪胰、牛奶、鸡蛋、鱼类、海参、蚌肉等</a:t>
            </a:r>
            <a:endParaRPr lang="en-SG" sz="4800" b="1" dirty="0">
              <a:solidFill>
                <a:schemeClr val="tx1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D8DC56-7E94-4CE2-9C1D-B94CA2EB9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500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8F44C-263E-4165-8779-1CC82279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自我检测血糖 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12BE4-0543-4320-9FE5-DF51B928165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1</a:t>
            </a:r>
            <a:r>
              <a:rPr lang="zh-CN" altLang="en-US" sz="4800" b="1" dirty="0">
                <a:solidFill>
                  <a:schemeClr val="tx1"/>
                </a:solidFill>
              </a:rPr>
              <a:t>、了解血糖高低</a:t>
            </a:r>
            <a:endParaRPr lang="en-SG" altLang="zh-CN" sz="4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2</a:t>
            </a:r>
            <a:r>
              <a:rPr lang="zh-CN" altLang="en-US" sz="4800" b="1" dirty="0">
                <a:solidFill>
                  <a:schemeClr val="tx1"/>
                </a:solidFill>
              </a:rPr>
              <a:t>、选择食物、吃量，自我调整生活方式。</a:t>
            </a:r>
            <a:endParaRPr lang="en-SG" altLang="zh-CN" sz="4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3</a:t>
            </a:r>
            <a:r>
              <a:rPr lang="zh-CN" altLang="en-US" sz="4800" b="1" dirty="0">
                <a:solidFill>
                  <a:schemeClr val="tx1"/>
                </a:solidFill>
              </a:rPr>
              <a:t>、检验空腹和餐后</a:t>
            </a:r>
            <a:r>
              <a:rPr lang="en-SG" altLang="zh-CN" sz="4800" b="1" dirty="0">
                <a:solidFill>
                  <a:schemeClr val="tx1"/>
                </a:solidFill>
              </a:rPr>
              <a:t>2</a:t>
            </a:r>
            <a:r>
              <a:rPr lang="zh-CN" altLang="en-US" sz="4800" b="1" dirty="0">
                <a:solidFill>
                  <a:schemeClr val="tx1"/>
                </a:solidFill>
              </a:rPr>
              <a:t>小时血糖。</a:t>
            </a:r>
            <a:endParaRPr lang="en-SG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BCE87-F040-49BE-AE3B-0F31A5228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17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153BA-2E5F-42A9-8EB7-D9C71555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chemeClr val="tx1"/>
                </a:solidFill>
              </a:rPr>
              <a:t>糖尿病的并发症</a:t>
            </a:r>
            <a:endParaRPr lang="en-SG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3243D-BE83-4170-A3E8-6AC8D1A627A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SG" altLang="zh-CN" sz="4800" b="1" dirty="0">
                <a:solidFill>
                  <a:schemeClr val="tx1"/>
                </a:solidFill>
              </a:rPr>
              <a:t>1</a:t>
            </a:r>
            <a:r>
              <a:rPr lang="zh-CN" altLang="en-US" sz="4800" b="1" dirty="0">
                <a:solidFill>
                  <a:schemeClr val="tx1"/>
                </a:solidFill>
              </a:rPr>
              <a:t>、急性</a:t>
            </a:r>
            <a:endParaRPr lang="en-SG" altLang="zh-CN" sz="4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SG" altLang="zh-CN" sz="4800" b="1" dirty="0">
                <a:solidFill>
                  <a:schemeClr val="tx1"/>
                </a:solidFill>
              </a:rPr>
              <a:t>2</a:t>
            </a:r>
            <a:r>
              <a:rPr lang="zh-CN" altLang="en-US" sz="4800" b="1" dirty="0">
                <a:solidFill>
                  <a:schemeClr val="tx1"/>
                </a:solidFill>
              </a:rPr>
              <a:t>、慢性</a:t>
            </a:r>
            <a:endParaRPr lang="en-SG" altLang="zh-CN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EFD08-C69C-40CF-9EBA-66CB3ABB7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0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7899-4AF9-41D0-AF0E-57C751164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血糖的来处</a:t>
            </a:r>
            <a:endParaRPr lang="en-SG" sz="54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DC44ED-9C71-484B-8DBA-D17FF0117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701F6D-FB7C-4936-ABB1-4DFB3D0DEEA7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4800" b="1" dirty="0">
                <a:solidFill>
                  <a:schemeClr val="tx1"/>
                </a:solidFill>
              </a:rPr>
              <a:t>1</a:t>
            </a:r>
            <a:r>
              <a:rPr lang="zh-CN" altLang="en-US" sz="4800" b="1" dirty="0">
                <a:solidFill>
                  <a:schemeClr val="tx1"/>
                </a:solidFill>
              </a:rPr>
              <a:t>、食物</a:t>
            </a:r>
            <a:endParaRPr lang="en-SG" altLang="zh-CN" sz="4800" b="1" dirty="0">
              <a:solidFill>
                <a:schemeClr val="tx1"/>
              </a:solidFill>
            </a:endParaRPr>
          </a:p>
          <a:p>
            <a:r>
              <a:rPr lang="en-SG" sz="4800" b="1" dirty="0">
                <a:solidFill>
                  <a:schemeClr val="tx1"/>
                </a:solidFill>
              </a:rPr>
              <a:t>2</a:t>
            </a:r>
            <a:r>
              <a:rPr lang="zh-CN" altLang="en-US" sz="4800" b="1" dirty="0">
                <a:solidFill>
                  <a:schemeClr val="tx1"/>
                </a:solidFill>
              </a:rPr>
              <a:t>、肝的糖原</a:t>
            </a:r>
            <a:endParaRPr lang="en-SG" altLang="zh-CN" sz="4800" b="1" dirty="0">
              <a:solidFill>
                <a:schemeClr val="tx1"/>
              </a:solidFill>
            </a:endParaRPr>
          </a:p>
          <a:p>
            <a:r>
              <a:rPr lang="en-SG" sz="4800" b="1" dirty="0">
                <a:solidFill>
                  <a:schemeClr val="tx1"/>
                </a:solidFill>
              </a:rPr>
              <a:t>3</a:t>
            </a:r>
            <a:r>
              <a:rPr lang="zh-CN" altLang="en-US" sz="4800" b="1" dirty="0">
                <a:solidFill>
                  <a:schemeClr val="tx1"/>
                </a:solidFill>
              </a:rPr>
              <a:t>、脂肪、蛋白质等</a:t>
            </a:r>
            <a:endParaRPr lang="en-SG" altLang="zh-CN" sz="4800" b="1" dirty="0">
              <a:solidFill>
                <a:schemeClr val="tx1"/>
              </a:solidFill>
            </a:endParaRPr>
          </a:p>
          <a:p>
            <a:endParaRPr lang="en-SG" sz="4800" dirty="0"/>
          </a:p>
        </p:txBody>
      </p:sp>
    </p:spTree>
    <p:extLst>
      <p:ext uri="{BB962C8B-B14F-4D97-AF65-F5344CB8AC3E}">
        <p14:creationId xmlns:p14="http://schemas.microsoft.com/office/powerpoint/2010/main" val="6743680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2ED94-EC6E-4C20-A44D-DA498CF7B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524351"/>
            <a:ext cx="7467600" cy="1143000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chemeClr val="tx1"/>
                </a:solidFill>
              </a:rPr>
              <a:t>糖尿病并发症可怕吗？</a:t>
            </a:r>
            <a:endParaRPr lang="en-SG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FF265-F67E-4A1A-9EA7-6FEB178D325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1</a:t>
            </a:r>
            <a:r>
              <a:rPr lang="zh-CN" altLang="en-US" sz="4800" b="1" dirty="0">
                <a:solidFill>
                  <a:schemeClr val="tx1"/>
                </a:solidFill>
              </a:rPr>
              <a:t>、生活素质下降</a:t>
            </a:r>
            <a:endParaRPr lang="en-SG" altLang="zh-CN" sz="4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2</a:t>
            </a:r>
            <a:r>
              <a:rPr lang="zh-CN" altLang="en-US" sz="4800" b="1" dirty="0">
                <a:solidFill>
                  <a:schemeClr val="tx1"/>
                </a:solidFill>
              </a:rPr>
              <a:t>、致残、致死</a:t>
            </a:r>
            <a:endParaRPr lang="en-SG" sz="48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91E1B0-58AD-449E-B526-EA705EF43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69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A3E42-82B9-4A3E-ACCE-A8CDFD405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chemeClr val="tx1"/>
                </a:solidFill>
              </a:rPr>
              <a:t>引起并发症的原因</a:t>
            </a:r>
            <a:endParaRPr lang="en-SG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F3816-E8DB-4DBA-824B-504AE4ACCCF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1</a:t>
            </a:r>
            <a:r>
              <a:rPr lang="zh-CN" altLang="en-US" sz="4800" b="1" dirty="0">
                <a:solidFill>
                  <a:schemeClr val="tx1"/>
                </a:solidFill>
              </a:rPr>
              <a:t>、糖尿病因为血糖、血脂等升高，血液的杂质多，血液粘稠浓腻，运行缓慢。</a:t>
            </a:r>
            <a:endParaRPr lang="en-SG" altLang="zh-CN" sz="4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SG" altLang="zh-CN" sz="4800" b="1" dirty="0">
                <a:solidFill>
                  <a:schemeClr val="tx1"/>
                </a:solidFill>
              </a:rPr>
              <a:t>2</a:t>
            </a:r>
            <a:r>
              <a:rPr lang="zh-CN" altLang="en-US" sz="4800" b="1" dirty="0">
                <a:solidFill>
                  <a:schemeClr val="tx1"/>
                </a:solidFill>
              </a:rPr>
              <a:t>、过多的杂质，容易伤害血管壁，造成血管硬化，进而影响神经、大小血管，引起并发症。</a:t>
            </a:r>
            <a:endParaRPr lang="en-SG" altLang="zh-CN" sz="4800" b="1" dirty="0">
              <a:solidFill>
                <a:schemeClr val="tx1"/>
              </a:solidFill>
            </a:endParaRPr>
          </a:p>
          <a:p>
            <a:endParaRPr lang="en-SG" sz="4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D77A7-FA0C-408A-AECE-D79B0375E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282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0168F-43C6-4CAE-B740-F35D5B17ACF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383030" y="879475"/>
            <a:ext cx="9909810" cy="5099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sz="4400" b="1" dirty="0">
                <a:solidFill>
                  <a:schemeClr val="tx1"/>
                </a:solidFill>
              </a:rPr>
              <a:t>3</a:t>
            </a:r>
            <a:r>
              <a:rPr lang="zh-CN" altLang="en-US" sz="4400" b="1" dirty="0">
                <a:solidFill>
                  <a:schemeClr val="tx1"/>
                </a:solidFill>
              </a:rPr>
              <a:t>、糖尿病对血管和神经的伤害，是广泛性和弥漫性的，比单纯的疾病更严重。</a:t>
            </a:r>
            <a:endParaRPr lang="en-SG" altLang="zh-CN" sz="4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SG" altLang="zh-CN" sz="4400" b="1" dirty="0">
                <a:solidFill>
                  <a:schemeClr val="tx1"/>
                </a:solidFill>
              </a:rPr>
              <a:t>4</a:t>
            </a:r>
            <a:r>
              <a:rPr lang="zh-CN" altLang="en-US" sz="4400" b="1" dirty="0">
                <a:solidFill>
                  <a:schemeClr val="tx1"/>
                </a:solidFill>
              </a:rPr>
              <a:t>、血糖长期升高，容易引起急性并发症，也容易感染。</a:t>
            </a:r>
            <a:endParaRPr lang="en-SG" altLang="zh-CN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5B9A8-72FB-4209-B51D-6851A3858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37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43017-B326-4A1E-AD6A-745BFFBDB25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036320" y="383648"/>
            <a:ext cx="10058400" cy="402272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zh-CN" altLang="en-US" sz="4100" b="1" dirty="0">
                <a:solidFill>
                  <a:schemeClr val="tx1"/>
                </a:solidFill>
                <a:latin typeface="Century Schoolbook"/>
                <a:ea typeface="宋体" panose="02010600030101010101" pitchFamily="2" charset="-122"/>
              </a:rPr>
              <a:t>例如，伤害心脑血管，引起心脏病和中风；影响肾小血管，造成肾肾病；影响下肢大小血管，造成糖尿病足；影响眼睛小血管，造成瞎眼；影响小血管和神经，造成皮肤搔痒、肢体麻木疼痛。</a:t>
            </a:r>
            <a:endParaRPr lang="en-SG" sz="4100" b="1" dirty="0">
              <a:solidFill>
                <a:schemeClr val="tx1"/>
              </a:solidFill>
              <a:latin typeface="Century Schoolbook"/>
            </a:endParaRPr>
          </a:p>
          <a:p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0AF1C-99E5-4B6C-B635-E171101FD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010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B4F-D3FC-40ED-8280-F3B88C99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糖尿病可以逆转吗？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F46AB-EE40-40A1-B25A-C59EA2AD627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1</a:t>
            </a:r>
            <a:r>
              <a:rPr lang="zh-CN" altLang="en-US" sz="4800" b="1" dirty="0">
                <a:solidFill>
                  <a:schemeClr val="tx1"/>
                </a:solidFill>
              </a:rPr>
              <a:t>、大约</a:t>
            </a:r>
            <a:r>
              <a:rPr lang="en-SG" altLang="zh-CN" sz="4800" b="1" dirty="0">
                <a:solidFill>
                  <a:schemeClr val="tx1"/>
                </a:solidFill>
              </a:rPr>
              <a:t>10</a:t>
            </a:r>
            <a:r>
              <a:rPr lang="zh-CN" altLang="en-US" sz="4800" b="1" dirty="0">
                <a:solidFill>
                  <a:schemeClr val="tx1"/>
                </a:solidFill>
              </a:rPr>
              <a:t>年了，中国和国际中西医专家（包括</a:t>
            </a:r>
            <a:r>
              <a:rPr lang="en-US" altLang="zh-CN" sz="4800" b="1" dirty="0">
                <a:solidFill>
                  <a:schemeClr val="tx1"/>
                </a:solidFill>
              </a:rPr>
              <a:t>WHO)</a:t>
            </a:r>
            <a:r>
              <a:rPr lang="zh-CN" altLang="en-US" sz="4800" b="1" dirty="0">
                <a:solidFill>
                  <a:schemeClr val="tx1"/>
                </a:solidFill>
              </a:rPr>
              <a:t>，就不断的研究这个课题。不过，还没有明确的规定。目前，研究还在继续。</a:t>
            </a:r>
            <a:endParaRPr lang="en-SG" altLang="zh-CN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A6382-1CC1-468F-B0E6-B0A969EC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343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8720A-244D-44F6-9E53-9A7C5474921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34440" y="689293"/>
            <a:ext cx="10104120" cy="5853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2</a:t>
            </a:r>
            <a:r>
              <a:rPr lang="zh-CN" altLang="en-US" sz="4800" b="1" dirty="0">
                <a:solidFill>
                  <a:schemeClr val="tx1"/>
                </a:solidFill>
              </a:rPr>
              <a:t>、四年前，中国广东省就成立糖胖病逆转研究所。对一万多名患者做逆转研究。</a:t>
            </a:r>
            <a:endParaRPr lang="en-SG" altLang="zh-CN" sz="4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3</a:t>
            </a:r>
            <a:r>
              <a:rPr lang="zh-CN" altLang="en-US" sz="4800" b="1" dirty="0">
                <a:solidFill>
                  <a:schemeClr val="tx1"/>
                </a:solidFill>
              </a:rPr>
              <a:t>、</a:t>
            </a:r>
            <a:r>
              <a:rPr lang="zh-CN" altLang="en-US" sz="4800" b="1" dirty="0">
                <a:solidFill>
                  <a:schemeClr val="tx1"/>
                </a:solidFill>
                <a:latin typeface="Century Schoolbook"/>
                <a:ea typeface="宋体" panose="02010600030101010101" pitchFamily="2" charset="-122"/>
              </a:rPr>
              <a:t>由此可见，糖尿病可以逆转的病例已经出现，才引起专家学者的注意和研究。</a:t>
            </a:r>
            <a:endParaRPr lang="en-SG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C75FF-F02D-431E-A207-955775BA5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38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0A4DE-F16C-4908-B284-3A77D38EB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为什么能逆转？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1FBDF-89ED-4A0B-AF64-350D6D66856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1</a:t>
            </a:r>
            <a:r>
              <a:rPr lang="zh-CN" altLang="en-US" sz="4800" b="1" dirty="0">
                <a:solidFill>
                  <a:schemeClr val="tx1"/>
                </a:solidFill>
              </a:rPr>
              <a:t>、逆转的多是二型“糖胖病”病人。这类病人，因为肥胖，脂肪多，造成胰岛素抵抗，血糖升高。</a:t>
            </a:r>
            <a:endParaRPr lang="en-SG" altLang="zh-CN" sz="4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2</a:t>
            </a:r>
            <a:r>
              <a:rPr lang="zh-CN" altLang="en-US" sz="4800" b="1" dirty="0">
                <a:solidFill>
                  <a:schemeClr val="tx1"/>
                </a:solidFill>
              </a:rPr>
              <a:t>、这类型的病因，是血糖高，脂肪高。</a:t>
            </a:r>
            <a:endParaRPr lang="en-SG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D5A2E-02D5-4D8F-9917-BA2648B13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694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CC9E9-B75C-4B77-A3D2-9AADBD51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prstClr val="black"/>
                </a:solidFill>
                <a:latin typeface="Century Schoolbook"/>
                <a:ea typeface="华文楷体" panose="02010600040101010101" pitchFamily="2" charset="-122"/>
              </a:rPr>
              <a:t>怎样</a:t>
            </a:r>
            <a:r>
              <a:rPr lang="zh-CN" altLang="en-US" sz="5400" b="1" cap="small" spc="0" dirty="0">
                <a:solidFill>
                  <a:prstClr val="black"/>
                </a:solidFill>
                <a:latin typeface="Century Schoolbook"/>
                <a:ea typeface="华文楷体" panose="02010600040101010101" pitchFamily="2" charset="-122"/>
              </a:rPr>
              <a:t>逆转</a:t>
            </a:r>
            <a:r>
              <a:rPr lang="zh-CN" altLang="en-US" sz="5400" b="1" dirty="0">
                <a:solidFill>
                  <a:schemeClr val="tx1"/>
                </a:solidFill>
              </a:rPr>
              <a:t>？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680E7-B176-470B-A036-1D9D4587CAC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1</a:t>
            </a:r>
            <a:r>
              <a:rPr lang="zh-CN" altLang="en-US" sz="4800" b="1" dirty="0">
                <a:solidFill>
                  <a:schemeClr val="tx1"/>
                </a:solidFill>
              </a:rPr>
              <a:t>、降低血糖、血肪，减肥，减体重。</a:t>
            </a:r>
            <a:endParaRPr lang="en-SG" altLang="zh-CN" sz="4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2</a:t>
            </a:r>
            <a:r>
              <a:rPr lang="zh-CN" altLang="en-US" sz="4800" b="1" dirty="0">
                <a:solidFill>
                  <a:schemeClr val="tx1"/>
                </a:solidFill>
              </a:rPr>
              <a:t>、降血糖</a:t>
            </a:r>
            <a:r>
              <a:rPr lang="en-SG" altLang="zh-CN" sz="4800" b="1" dirty="0">
                <a:solidFill>
                  <a:schemeClr val="tx1"/>
                </a:solidFill>
              </a:rPr>
              <a:t>: ①</a:t>
            </a:r>
            <a:r>
              <a:rPr lang="zh-CN" altLang="en-US" sz="4800" b="1" dirty="0">
                <a:solidFill>
                  <a:schemeClr val="tx1"/>
                </a:solidFill>
              </a:rPr>
              <a:t>药物②“管住嘴”少吃高糖食物。</a:t>
            </a:r>
            <a:endParaRPr lang="en-SG" altLang="zh-CN" sz="4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3</a:t>
            </a:r>
            <a:r>
              <a:rPr lang="zh-CN" altLang="en-US" sz="4800" b="1" dirty="0">
                <a:solidFill>
                  <a:schemeClr val="tx1"/>
                </a:solidFill>
              </a:rPr>
              <a:t>、降血脂：①少吃高脂肪食物②“迈开腿”多运动。</a:t>
            </a:r>
            <a:endParaRPr lang="en-SG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C91D8-F3EB-4870-BE12-B750135E9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462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C806B-7CFF-44F5-9ECE-EFFA9D62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084" y="485820"/>
            <a:ext cx="7467600" cy="1143000"/>
          </a:xfrm>
        </p:spPr>
        <p:txBody>
          <a:bodyPr>
            <a:normAutofit/>
          </a:bodyPr>
          <a:lstStyle/>
          <a:p>
            <a:r>
              <a:rPr lang="en-US" altLang="zh-CN" sz="5400" b="1" dirty="0">
                <a:solidFill>
                  <a:schemeClr val="tx1"/>
                </a:solidFill>
              </a:rPr>
              <a:t>WHO</a:t>
            </a:r>
            <a:r>
              <a:rPr lang="zh-CN" altLang="en-US" sz="5400" b="1" dirty="0">
                <a:solidFill>
                  <a:schemeClr val="tx1"/>
                </a:solidFill>
              </a:rPr>
              <a:t>的统计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B7A40-E764-44D5-8344-5A9586B8671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05084" y="1737338"/>
            <a:ext cx="9221925" cy="4873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sz="4400" b="1" dirty="0">
                <a:solidFill>
                  <a:schemeClr val="tx1"/>
                </a:solidFill>
              </a:rPr>
              <a:t>1</a:t>
            </a:r>
            <a:r>
              <a:rPr lang="zh-CN" altLang="en-US" sz="4400" b="1" dirty="0">
                <a:solidFill>
                  <a:schemeClr val="tx1"/>
                </a:solidFill>
              </a:rPr>
              <a:t>、二型糖胖病病人有</a:t>
            </a:r>
            <a:r>
              <a:rPr lang="en-SG" altLang="zh-CN" sz="4400" b="1" dirty="0">
                <a:solidFill>
                  <a:schemeClr val="tx1"/>
                </a:solidFill>
              </a:rPr>
              <a:t>60~70%</a:t>
            </a:r>
            <a:r>
              <a:rPr lang="zh-CN" altLang="en-US" sz="4400" b="1" dirty="0">
                <a:solidFill>
                  <a:schemeClr val="tx1"/>
                </a:solidFill>
              </a:rPr>
              <a:t>，病因是饮食不当。遗传只占</a:t>
            </a:r>
            <a:r>
              <a:rPr lang="en-SG" altLang="zh-CN" sz="4400" b="1" dirty="0">
                <a:solidFill>
                  <a:schemeClr val="tx1"/>
                </a:solidFill>
              </a:rPr>
              <a:t>15~20%</a:t>
            </a:r>
            <a:r>
              <a:rPr lang="zh-CN" altLang="en-US" sz="4400" b="1" dirty="0">
                <a:solidFill>
                  <a:schemeClr val="tx1"/>
                </a:solidFill>
              </a:rPr>
              <a:t>，余下是其他因素。</a:t>
            </a:r>
            <a:endParaRPr lang="en-SG" altLang="zh-CN" sz="4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SG" sz="4400" b="1" dirty="0">
                <a:solidFill>
                  <a:schemeClr val="tx1"/>
                </a:solidFill>
              </a:rPr>
              <a:t>2</a:t>
            </a:r>
            <a:r>
              <a:rPr lang="zh-CN" altLang="en-US" sz="4400" b="1" dirty="0">
                <a:solidFill>
                  <a:schemeClr val="tx1"/>
                </a:solidFill>
              </a:rPr>
              <a:t>、二型糖尿病胰脏分泌胰岛素功能，</a:t>
            </a:r>
            <a:r>
              <a:rPr lang="en-SG" altLang="zh-CN" sz="4400" b="1" dirty="0">
                <a:solidFill>
                  <a:srgbClr val="FF0000"/>
                </a:solidFill>
              </a:rPr>
              <a:t>6</a:t>
            </a:r>
            <a:r>
              <a:rPr lang="zh-CN" altLang="en-US" sz="4400" b="1" dirty="0">
                <a:solidFill>
                  <a:srgbClr val="FF0000"/>
                </a:solidFill>
              </a:rPr>
              <a:t>年后不足</a:t>
            </a:r>
            <a:r>
              <a:rPr lang="en-SG" altLang="zh-CN" sz="4400" b="1" dirty="0">
                <a:solidFill>
                  <a:srgbClr val="FF0000"/>
                </a:solidFill>
              </a:rPr>
              <a:t>35%</a:t>
            </a:r>
            <a:r>
              <a:rPr lang="zh-CN" altLang="en-US" sz="4400" b="1" dirty="0">
                <a:solidFill>
                  <a:schemeClr val="tx1"/>
                </a:solidFill>
              </a:rPr>
              <a:t>。所以，</a:t>
            </a:r>
            <a:r>
              <a:rPr lang="en-SG" altLang="zh-CN" sz="4400" b="1" dirty="0">
                <a:solidFill>
                  <a:schemeClr val="tx1"/>
                </a:solidFill>
              </a:rPr>
              <a:t>6</a:t>
            </a:r>
            <a:r>
              <a:rPr lang="zh-CN" altLang="en-US" sz="4400" b="1" dirty="0">
                <a:solidFill>
                  <a:schemeClr val="tx1"/>
                </a:solidFill>
              </a:rPr>
              <a:t>年内，要加紧努力。</a:t>
            </a:r>
            <a:r>
              <a:rPr lang="zh-CN" altLang="en-US" sz="4400" b="1" dirty="0">
                <a:solidFill>
                  <a:srgbClr val="FF0000"/>
                </a:solidFill>
              </a:rPr>
              <a:t>越早越好</a:t>
            </a:r>
            <a:r>
              <a:rPr lang="zh-CN" altLang="en-US" sz="4400" b="1" dirty="0">
                <a:solidFill>
                  <a:schemeClr val="tx1"/>
                </a:solidFill>
              </a:rPr>
              <a:t>。</a:t>
            </a:r>
            <a:endParaRPr lang="en-SG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3B644-57F0-4E71-B947-3ED03B59E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363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02E1-6BEF-46EE-B230-C077DE5B5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并发症可以预防和控制吗？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C0B42-ADDD-4DC5-B650-691902790BE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1</a:t>
            </a:r>
            <a:r>
              <a:rPr lang="zh-CN" altLang="en-US" sz="4800" b="1" dirty="0">
                <a:solidFill>
                  <a:schemeClr val="tx1"/>
                </a:solidFill>
              </a:rPr>
              <a:t>、急性并发症去医院抢救。</a:t>
            </a:r>
            <a:endParaRPr lang="en-SG" altLang="zh-CN" sz="4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2</a:t>
            </a:r>
            <a:r>
              <a:rPr lang="zh-CN" altLang="en-US" sz="4800" b="1" dirty="0">
                <a:solidFill>
                  <a:schemeClr val="tx1"/>
                </a:solidFill>
              </a:rPr>
              <a:t>、慢性并发症，初期会有一些预警症状：三高，心悸、气短，视物模糊，肢麻疼痛；下肢红肿热痛；腰酸膝软，夜尿多，或微量蛋白尿等。应该抓紧机会，赶快治疗。</a:t>
            </a:r>
            <a:endParaRPr lang="en-SG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9CF2A8-940D-4174-A243-AE8DF4525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3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1A7A4-1B99-4B04-9726-25E99E2FD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/>
              <a:t>糖的去路</a:t>
            </a:r>
            <a:endParaRPr lang="en-SG" sz="5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F9640C-18DC-4DF8-86C7-4F5405CD2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C022-3F15-44A8-8C91-109596121B2F}" type="slidenum">
              <a:rPr lang="en-GB" smtClean="0"/>
              <a:t>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2A4592-91DD-4B62-A1F6-E3538644E83C}"/>
              </a:ext>
            </a:extLst>
          </p:cNvPr>
          <p:cNvSpPr txBox="1"/>
          <p:nvPr/>
        </p:nvSpPr>
        <p:spPr>
          <a:xfrm>
            <a:off x="1351722" y="2398642"/>
            <a:ext cx="104029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、</a:t>
            </a:r>
            <a:r>
              <a:rPr lang="zh-CN" altLang="en-US" sz="4800" b="1" dirty="0">
                <a:latin typeface="Calibri" panose="020F0502020204030204"/>
                <a:ea typeface="宋体" panose="02010600030101010101" pitchFamily="2" charset="-122"/>
              </a:rPr>
              <a:t>葡萄糖分解成能量</a:t>
            </a:r>
            <a:endParaRPr kumimoji="0" lang="en-SG" altLang="zh-CN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lang="zh-CN" altLang="en-US" sz="4800" b="1" dirty="0">
                <a:latin typeface="Calibri" panose="020F0502020204030204"/>
                <a:ea typeface="宋体" panose="02010600030101010101" pitchFamily="2" charset="-122"/>
              </a:rPr>
              <a:t>、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转化成肝、肌肉的糖原</a:t>
            </a:r>
            <a:endParaRPr kumimoji="0" lang="en-SG" altLang="zh-CN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、</a:t>
            </a:r>
            <a:r>
              <a:rPr lang="zh-CN" altLang="en-US" sz="4800" b="1" dirty="0">
                <a:latin typeface="Calibri" panose="020F0502020204030204"/>
                <a:ea typeface="宋体" panose="02010600030101010101" pitchFamily="2" charset="-122"/>
              </a:rPr>
              <a:t>尿糖（</a:t>
            </a:r>
            <a:r>
              <a:rPr lang="zh-CN" altLang="en-US" sz="48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≻</a:t>
            </a:r>
            <a:r>
              <a:rPr lang="en-SG" altLang="zh-CN" sz="4800" b="1" dirty="0">
                <a:latin typeface="Calibri" panose="020F0502020204030204"/>
                <a:ea typeface="宋体" panose="02010600030101010101" pitchFamily="2" charset="-122"/>
              </a:rPr>
              <a:t>8.9 mmol/L)</a:t>
            </a:r>
            <a:endParaRPr kumimoji="0" lang="en-SG" altLang="zh-CN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4118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8F45A-52A8-4A6D-BD8B-D7E156C0610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066800" y="1417637"/>
            <a:ext cx="10058400" cy="402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54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例如，糖肾病共分</a:t>
            </a:r>
            <a:r>
              <a:rPr lang="en-SG" altLang="zh-CN" sz="5400" b="1" dirty="0">
                <a:solidFill>
                  <a:srgbClr val="FF0000"/>
                </a:solidFill>
                <a:latin typeface="Century Schoolbook"/>
                <a:ea typeface="宋体" panose="02010600030101010101" pitchFamily="2" charset="-122"/>
              </a:rPr>
              <a:t>5</a:t>
            </a:r>
            <a:r>
              <a:rPr lang="zh-CN" altLang="en-US" sz="5400" b="1" dirty="0">
                <a:solidFill>
                  <a:srgbClr val="FF0000"/>
                </a:solidFill>
                <a:latin typeface="Century Schoolbook"/>
                <a:ea typeface="宋体" panose="02010600030101010101" pitchFamily="2" charset="-122"/>
              </a:rPr>
              <a:t>期</a:t>
            </a:r>
            <a:r>
              <a:rPr lang="zh-CN" altLang="en-US" sz="54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。如果能在第</a:t>
            </a:r>
            <a:r>
              <a:rPr lang="zh-CN" altLang="en-US" sz="5400" b="1" dirty="0">
                <a:solidFill>
                  <a:srgbClr val="FF0000"/>
                </a:solidFill>
                <a:latin typeface="Century Schoolbook"/>
                <a:ea typeface="宋体" panose="02010600030101010101" pitchFamily="2" charset="-122"/>
              </a:rPr>
              <a:t>一、二期寻求治疗</a:t>
            </a:r>
            <a:r>
              <a:rPr lang="zh-CN" altLang="en-US" sz="54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，疗效应该比较好，避免透析。糖病足也分成多期，早些治疗应该可以</a:t>
            </a:r>
            <a:r>
              <a:rPr lang="zh-CN" altLang="en-US" sz="5400" b="1" dirty="0">
                <a:solidFill>
                  <a:srgbClr val="FF0000"/>
                </a:solidFill>
                <a:latin typeface="Century Schoolbook"/>
                <a:ea typeface="宋体" panose="02010600030101010101" pitchFamily="2" charset="-122"/>
              </a:rPr>
              <a:t>避免截肢</a:t>
            </a:r>
            <a:r>
              <a:rPr lang="zh-CN" altLang="en-US" sz="54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。</a:t>
            </a:r>
            <a:endParaRPr lang="en-SG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7349D-5FC6-45B9-83E2-351E73AD7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120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8D82-FBAB-4205-8A8B-364B84D6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病例介绍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83883-E2B7-453D-8CCE-7DF1F0AF74D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800" b="1" dirty="0">
                <a:solidFill>
                  <a:schemeClr val="tx1"/>
                </a:solidFill>
              </a:rPr>
              <a:t>患者：胡适（已故），</a:t>
            </a:r>
            <a:r>
              <a:rPr lang="en-SG" altLang="zh-CN" sz="4800" b="1" dirty="0">
                <a:solidFill>
                  <a:schemeClr val="tx1"/>
                </a:solidFill>
              </a:rPr>
              <a:t>100</a:t>
            </a:r>
            <a:r>
              <a:rPr lang="zh-CN" altLang="en-US" sz="4800" b="1" dirty="0">
                <a:solidFill>
                  <a:schemeClr val="tx1"/>
                </a:solidFill>
              </a:rPr>
              <a:t>年前名人。</a:t>
            </a:r>
            <a:endParaRPr lang="en-SG" altLang="zh-CN" sz="4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SG" sz="4800" b="1" dirty="0">
                <a:solidFill>
                  <a:schemeClr val="tx1"/>
                </a:solidFill>
              </a:rPr>
              <a:t>29</a:t>
            </a:r>
            <a:r>
              <a:rPr lang="zh-CN" altLang="en-US" sz="4800" b="1" dirty="0">
                <a:solidFill>
                  <a:schemeClr val="tx1"/>
                </a:solidFill>
              </a:rPr>
              <a:t>岁时，西医诊为糖尿病肾病。无药可医，吩咐回去办后事。中医接手治疗，挽回一命，多活了</a:t>
            </a:r>
            <a:r>
              <a:rPr lang="en-SG" altLang="zh-CN" sz="4800" b="1" dirty="0">
                <a:solidFill>
                  <a:schemeClr val="tx1"/>
                </a:solidFill>
              </a:rPr>
              <a:t>40</a:t>
            </a:r>
            <a:r>
              <a:rPr lang="zh-CN" altLang="en-US" sz="4800" b="1" dirty="0">
                <a:solidFill>
                  <a:schemeClr val="tx1"/>
                </a:solidFill>
              </a:rPr>
              <a:t>余年。</a:t>
            </a:r>
            <a:endParaRPr lang="en-SG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C1CEB-580D-440D-BBB7-664CAF5D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543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43B36-50D1-4330-A97E-11A11CEFC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从病例可见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C0334-DBF2-4CAC-80CF-EB4800A1E0F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SG" sz="4400" b="1" dirty="0">
                <a:solidFill>
                  <a:schemeClr val="tx1"/>
                </a:solidFill>
              </a:rPr>
              <a:t>1</a:t>
            </a:r>
            <a:r>
              <a:rPr lang="zh-CN" altLang="en-US" sz="4400" b="1" dirty="0">
                <a:solidFill>
                  <a:schemeClr val="tx1"/>
                </a:solidFill>
              </a:rPr>
              <a:t>、糖尿病和并发症，可以控制和逆转，改变生活素质，延长寿命。</a:t>
            </a:r>
            <a:endParaRPr lang="en-SG" altLang="zh-CN" sz="4400" b="1" dirty="0">
              <a:solidFill>
                <a:schemeClr val="tx1"/>
              </a:solidFill>
            </a:endParaRPr>
          </a:p>
          <a:p>
            <a:r>
              <a:rPr lang="en-SG" sz="4400" b="1" dirty="0">
                <a:solidFill>
                  <a:schemeClr val="tx1"/>
                </a:solidFill>
              </a:rPr>
              <a:t>2</a:t>
            </a:r>
            <a:r>
              <a:rPr lang="zh-CN" altLang="en-US" sz="4400" b="1" dirty="0">
                <a:solidFill>
                  <a:schemeClr val="tx1"/>
                </a:solidFill>
              </a:rPr>
              <a:t>、长江后浪推前浪，</a:t>
            </a:r>
            <a:r>
              <a:rPr lang="en-SG" altLang="zh-CN" sz="4400" b="1" dirty="0">
                <a:solidFill>
                  <a:schemeClr val="tx1"/>
                </a:solidFill>
              </a:rPr>
              <a:t>100</a:t>
            </a:r>
            <a:r>
              <a:rPr lang="zh-CN" altLang="en-US" sz="4400" b="1" dirty="0">
                <a:solidFill>
                  <a:schemeClr val="tx1"/>
                </a:solidFill>
              </a:rPr>
              <a:t>年后中医应该更上一层楼。</a:t>
            </a:r>
            <a:endParaRPr lang="en-SG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B9E95-DD11-4906-A149-D77BBF3AB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118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DA71D-8143-447E-83D1-388B64D999E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870710" y="1263333"/>
            <a:ext cx="10058400" cy="4022725"/>
          </a:xfrm>
        </p:spPr>
        <p:txBody>
          <a:bodyPr>
            <a:normAutofit/>
          </a:bodyPr>
          <a:lstStyle/>
          <a:p>
            <a:endParaRPr lang="en-SG" altLang="zh-CN" sz="6000" b="1" dirty="0"/>
          </a:p>
          <a:p>
            <a:r>
              <a:rPr lang="zh-CN" altLang="en-US" sz="6000" b="1" dirty="0">
                <a:solidFill>
                  <a:schemeClr val="tx1"/>
                </a:solidFill>
              </a:rPr>
              <a:t>个人病例分享</a:t>
            </a:r>
            <a:endParaRPr lang="en-SG" sz="60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77BFBA-9E12-4470-A51F-21C6284AD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39"/>
          <a:stretch/>
        </p:blipFill>
        <p:spPr>
          <a:xfrm>
            <a:off x="7612380" y="1070610"/>
            <a:ext cx="3539538" cy="38900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8734D2-0D3F-412D-9A20-6E77201C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716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A9E16-C228-483F-A0A7-6F8B79737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1</a:t>
            </a:r>
            <a:r>
              <a:rPr lang="zh-CN" altLang="en-US" sz="4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、</a:t>
            </a:r>
            <a:r>
              <a:rPr lang="en-SG" altLang="zh-CN" sz="4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  </a:t>
            </a:r>
            <a:r>
              <a:rPr lang="zh-CN" altLang="en-US" sz="4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杨</a:t>
            </a:r>
            <a:r>
              <a:rPr lang="en-SG" sz="4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xx, </a:t>
            </a:r>
            <a:r>
              <a:rPr lang="zh-CN" altLang="en-US" sz="4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女，</a:t>
            </a:r>
            <a:r>
              <a:rPr lang="en-SG" altLang="zh-CN" sz="4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59</a:t>
            </a:r>
            <a:r>
              <a:rPr lang="zh-CN" altLang="en-US" sz="4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。已婚。主妇。</a:t>
            </a:r>
            <a:endParaRPr lang="en-SG" sz="40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94F77-8E4D-42A5-838B-202D671AD07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685800" indent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SG" sz="44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08/09/20</a:t>
            </a:r>
            <a:r>
              <a:rPr lang="zh-CN" altLang="en-US" sz="44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：糖尿病多年，服西药控制血糖。</a:t>
            </a:r>
            <a:r>
              <a:rPr lang="en-SG" sz="44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44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近日</a:t>
            </a:r>
            <a:r>
              <a:rPr lang="en-SG" sz="44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FT 12mmol/L,    </a:t>
            </a:r>
            <a:r>
              <a:rPr lang="zh-CN" altLang="en-US" sz="44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口渴，目干，胀胀，大便硬，常五天无通便，塞通便药。西医检验大肠有许多糞便。。</a:t>
            </a:r>
            <a:endParaRPr lang="en-SG" sz="4400" b="1" dirty="0">
              <a:solidFill>
                <a:prstClr val="black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91440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SG" sz="3500" b="1" dirty="0">
              <a:solidFill>
                <a:prstClr val="black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D4EAFF-A98B-46F0-B3A4-933EFBB41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173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93965-E386-4E2A-950D-82554C2D36E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07770" y="1217613"/>
            <a:ext cx="10058400" cy="4022725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zh-CN" altLang="en-US" sz="48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本证的根本在肠燥肺热，大便不通，造成血糖上升。经中药治疗后大便正常，血糖下降，恢复稳定。</a:t>
            </a:r>
            <a:endParaRPr lang="en-SG" sz="4800" b="1" dirty="0">
              <a:solidFill>
                <a:prstClr val="black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4F979A-BD46-400A-AC93-9C85384E6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915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D5550-A039-418C-AF12-C603744B8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243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zh-CN" altLang="en-US" sz="6000" b="1" spc="0" dirty="0">
                <a:solidFill>
                  <a:prstClr val="black"/>
                </a:solidFill>
                <a:latin typeface="+mj-ea"/>
              </a:rPr>
              <a:t>杨女士治疗前后的血糖 </a:t>
            </a:r>
            <a:endParaRPr lang="en-SG" sz="6600" b="1" dirty="0">
              <a:latin typeface="+mj-ea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804F1B0-AA72-4158-9A96-D0AB980EDEF6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16398561"/>
              </p:ext>
            </p:extLst>
          </p:nvPr>
        </p:nvGraphicFramePr>
        <p:xfrm>
          <a:off x="2362200" y="1922532"/>
          <a:ext cx="7467600" cy="355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322042843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3572659349"/>
                    </a:ext>
                  </a:extLst>
                </a:gridCol>
              </a:tblGrid>
              <a:tr h="1185664">
                <a:tc>
                  <a:txBody>
                    <a:bodyPr/>
                    <a:lstStyle/>
                    <a:p>
                      <a:r>
                        <a:rPr lang="zh-CN" altLang="en-US" sz="4400" dirty="0"/>
                        <a:t>日期</a:t>
                      </a:r>
                      <a:endParaRPr lang="en-SG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400" dirty="0"/>
                        <a:t>空腹血糖 </a:t>
                      </a:r>
                      <a:endParaRPr lang="en-SG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094375"/>
                  </a:ext>
                </a:extLst>
              </a:tr>
              <a:tr h="1185664">
                <a:tc>
                  <a:txBody>
                    <a:bodyPr/>
                    <a:lstStyle/>
                    <a:p>
                      <a:r>
                        <a:rPr lang="en-SG" sz="4400" dirty="0"/>
                        <a:t>08/09/2020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4400" dirty="0"/>
                        <a:t>12.00 mmol/L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757017"/>
                  </a:ext>
                </a:extLst>
              </a:tr>
              <a:tr h="1185664">
                <a:tc>
                  <a:txBody>
                    <a:bodyPr/>
                    <a:lstStyle/>
                    <a:p>
                      <a:r>
                        <a:rPr lang="en-SG" sz="4400" dirty="0"/>
                        <a:t>27/10/2020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4400" dirty="0"/>
                        <a:t>6.40 mmol/L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90569"/>
                  </a:ext>
                </a:extLst>
              </a:tr>
            </a:tbl>
          </a:graphicData>
        </a:graphic>
      </p:graphicFrame>
      <p:pic>
        <p:nvPicPr>
          <p:cNvPr id="6" name="Graphic 5" descr="Arrow Rotate left">
            <a:extLst>
              <a:ext uri="{FF2B5EF4-FFF2-40B4-BE49-F238E27FC236}">
                <a16:creationId xmlns:a16="http://schemas.microsoft.com/office/drawing/2014/main" id="{8C12BEFF-A4DF-441B-8FA7-40AC77824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8926" y="3175268"/>
            <a:ext cx="1681336" cy="2304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23DED6-ADCE-4B2D-9BD8-A4CC3376A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684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FE237-E8AE-44A3-860E-11E98E1C409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29867" y="1127042"/>
            <a:ext cx="10332266" cy="4603915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zh-CN" altLang="en-US" sz="48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例</a:t>
            </a:r>
            <a:r>
              <a:rPr lang="en-US" altLang="zh-CN" sz="48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2</a:t>
            </a:r>
            <a:r>
              <a:rPr lang="zh-CN" altLang="en-US" sz="48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， 林</a:t>
            </a:r>
            <a:r>
              <a:rPr lang="en-US" altLang="zh-CN" sz="48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XX  </a:t>
            </a:r>
            <a:r>
              <a:rPr lang="zh-CN" altLang="en-US" sz="48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，男，</a:t>
            </a:r>
            <a:r>
              <a:rPr lang="en-US" altLang="zh-CN" sz="48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63</a:t>
            </a:r>
            <a:r>
              <a:rPr lang="zh-CN" altLang="en-US" sz="48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。小贩，</a:t>
            </a:r>
            <a:r>
              <a:rPr lang="zh-CN" altLang="en-US" sz="48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忠糖尿病十余年，服西药。</a:t>
            </a:r>
            <a:endParaRPr lang="en-US" sz="4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SG" altLang="zh-CN" sz="48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21/04/16</a:t>
            </a:r>
            <a:r>
              <a:rPr lang="zh-CN" altLang="en-US" sz="48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来诊时右下肢浮肿麻木疼痛，静脉曲张，皮色深褐，皮肤粗厚僵硬。右下肢有一皮损流水。西医手术治疗未愈。</a:t>
            </a:r>
            <a:endParaRPr lang="en-US" sz="4800" b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606B13-ADAE-4F05-851D-BFB234BA4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187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5B228-D884-49C6-9E10-8E9F7D8DFCD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559042" y="466725"/>
            <a:ext cx="9745410" cy="5924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56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随机血糖</a:t>
            </a:r>
            <a:r>
              <a:rPr lang="en-SG" sz="56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11.70mmol/L</a:t>
            </a:r>
            <a:r>
              <a:rPr lang="zh-CN" altLang="en-US" sz="56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SG" sz="56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BP 129/78 P96</a:t>
            </a:r>
          </a:p>
          <a:p>
            <a:pPr marL="0" indent="0">
              <a:buNone/>
            </a:pPr>
            <a:r>
              <a:rPr lang="zh-CN" altLang="en-US" sz="56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本证是湿热瘀阻脉络。经</a:t>
            </a:r>
            <a:r>
              <a:rPr lang="en-SG" altLang="zh-CN" sz="56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lang="zh-CN" altLang="en-US" sz="56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次中药清热解毒利湿，活血化瘀通络后，西医证明患者已痊愈。</a:t>
            </a:r>
            <a:endParaRPr lang="en-SG" altLang="zh-CN" sz="5600" b="1" dirty="0">
              <a:solidFill>
                <a:prstClr val="black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56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三个月后</a:t>
            </a:r>
            <a:r>
              <a:rPr lang="en-SG" altLang="zh-CN" sz="56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HBa1c 8%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95E32-CC61-4A24-874E-AA142C89E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606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A3381-0668-41EB-B659-F5E7FE7BF66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82555" y="613515"/>
            <a:ext cx="10426890" cy="4995715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zh-CN" sz="54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3 </a:t>
            </a:r>
            <a:r>
              <a:rPr lang="zh-CN" altLang="en-US" sz="54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、</a:t>
            </a:r>
            <a:r>
              <a:rPr lang="zh-CN" altLang="en-US" sz="5400" b="1" dirty="0">
                <a:solidFill>
                  <a:srgbClr val="FF0000"/>
                </a:solidFill>
                <a:latin typeface="Calibri" panose="020F0502020204030204"/>
                <a:ea typeface="等线" panose="02010600030101010101" pitchFamily="2" charset="-122"/>
              </a:rPr>
              <a:t> </a:t>
            </a:r>
            <a:r>
              <a:rPr lang="zh-CN" altLang="en-US" sz="54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男，</a:t>
            </a:r>
            <a:r>
              <a:rPr lang="en-US" altLang="zh-CN" sz="54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60</a:t>
            </a:r>
            <a:r>
              <a:rPr lang="zh-CN" altLang="en-US" sz="54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岁</a:t>
            </a:r>
            <a:endParaRPr lang="en-SG" altLang="zh-CN" sz="5400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marL="0" indent="0"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zh-CN" sz="54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11/2016</a:t>
            </a:r>
            <a:r>
              <a:rPr lang="zh-CN" altLang="en-US" sz="54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来诊，</a:t>
            </a:r>
            <a:r>
              <a:rPr lang="en-US" altLang="zh-CN" sz="54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 HBa1c  7%</a:t>
            </a:r>
            <a:r>
              <a:rPr lang="zh-CN" altLang="en-US" sz="54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，餐后血糖</a:t>
            </a:r>
            <a:r>
              <a:rPr lang="en-US" altLang="zh-CN" sz="54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10 mmol/L</a:t>
            </a:r>
            <a:r>
              <a:rPr lang="zh-CN" altLang="en-US" sz="54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，不愿服西药。没有其他症状，舌苔白，脉濡。诊为脾虚湿滞，故健脾利湿。</a:t>
            </a:r>
            <a:endParaRPr lang="en-SG" sz="5400" b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0F9D99-B1C8-485A-B891-D25D4B1CD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6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e the source image">
            <a:extLst>
              <a:ext uri="{FF2B5EF4-FFF2-40B4-BE49-F238E27FC236}">
                <a16:creationId xmlns:a16="http://schemas.microsoft.com/office/drawing/2014/main" id="{F3888CFF-31B0-433F-95FE-51CEBFCA240B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80" y="347663"/>
            <a:ext cx="5175250" cy="563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966F03-67A6-4BF1-B8B0-75156BA22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401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3EA69-C15F-48B8-8905-350EBDE62A6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10101" y="686540"/>
            <a:ext cx="9771797" cy="4472314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zh-CN" altLang="en-US" sz="5000" b="1" dirty="0">
                <a:solidFill>
                  <a:schemeClr val="tx1"/>
                </a:solidFill>
                <a:latin typeface="Calibri" panose="020F0502020204030204"/>
                <a:ea typeface="等线" panose="02010600030101010101" pitchFamily="2" charset="-122"/>
              </a:rPr>
              <a:t>期间，也调理其他不适。</a:t>
            </a:r>
            <a:r>
              <a:rPr lang="en-US" altLang="zh-CN" sz="5000" b="1" dirty="0">
                <a:solidFill>
                  <a:schemeClr val="tx1"/>
                </a:solidFill>
                <a:latin typeface="Calibri" panose="020F0502020204030204"/>
                <a:ea typeface="等线" panose="02010600030101010101" pitchFamily="2" charset="-122"/>
              </a:rPr>
              <a:t>2021</a:t>
            </a:r>
            <a:r>
              <a:rPr lang="zh-CN" altLang="en-US" sz="5000" b="1" dirty="0">
                <a:solidFill>
                  <a:schemeClr val="tx1"/>
                </a:solidFill>
                <a:latin typeface="Calibri" panose="020F0502020204030204"/>
                <a:ea typeface="等线" panose="02010600030101010101" pitchFamily="2" charset="-122"/>
              </a:rPr>
              <a:t>年检验，</a:t>
            </a:r>
            <a:r>
              <a:rPr lang="en-US" altLang="zh-CN" sz="5000" b="1" dirty="0">
                <a:solidFill>
                  <a:schemeClr val="tx1"/>
                </a:solidFill>
                <a:latin typeface="Calibri" panose="020F0502020204030204"/>
                <a:ea typeface="等线" panose="02010600030101010101" pitchFamily="2" charset="-122"/>
              </a:rPr>
              <a:t>HBa1c 6.4%. </a:t>
            </a:r>
            <a:r>
              <a:rPr lang="zh-CN" altLang="en-US" sz="5000" b="1" dirty="0">
                <a:solidFill>
                  <a:schemeClr val="tx1"/>
                </a:solidFill>
                <a:latin typeface="Calibri" panose="020F0502020204030204"/>
                <a:ea typeface="等线" panose="02010600030101010101" pitchFamily="2" charset="-122"/>
              </a:rPr>
              <a:t>肝肾功能正常。患者随诊多年，无服西药，只服中药，控制饮食和运动。现在病情正常，血糖平稳，西医已确诊为糖尿病</a:t>
            </a:r>
            <a:r>
              <a:rPr lang="zh-CN" altLang="en-US" sz="5000" b="1">
                <a:solidFill>
                  <a:schemeClr val="tx1"/>
                </a:solidFill>
                <a:latin typeface="Calibri" panose="020F0502020204030204"/>
                <a:ea typeface="等线" panose="02010600030101010101" pitchFamily="2" charset="-122"/>
              </a:rPr>
              <a:t>已愈，不用服药。</a:t>
            </a:r>
            <a:endParaRPr lang="en-SG" sz="2600" dirty="0">
              <a:solidFill>
                <a:schemeClr val="tx1"/>
              </a:solidFill>
              <a:latin typeface="Calibri" panose="020F0502020204030204"/>
            </a:endParaRPr>
          </a:p>
          <a:p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D31E1-333A-46A9-AF44-316ADAE66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540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97795-180A-4386-BBF8-476509A0E3E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43719" y="1247040"/>
            <a:ext cx="10904561" cy="4363919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chemeClr val="tx1"/>
                </a:solidFill>
              </a:rPr>
              <a:t>例</a:t>
            </a:r>
            <a:r>
              <a:rPr lang="en-SG" altLang="zh-CN" sz="4800" b="1" dirty="0">
                <a:solidFill>
                  <a:schemeClr val="tx1"/>
                </a:solidFill>
              </a:rPr>
              <a:t>4</a:t>
            </a:r>
            <a:r>
              <a:rPr lang="zh-CN" altLang="en-US" sz="4800" b="1" dirty="0">
                <a:solidFill>
                  <a:schemeClr val="tx1"/>
                </a:solidFill>
              </a:rPr>
              <a:t>：陈</a:t>
            </a:r>
            <a:r>
              <a:rPr lang="en-SG" altLang="zh-CN" sz="4800" b="1" dirty="0">
                <a:solidFill>
                  <a:schemeClr val="tx1"/>
                </a:solidFill>
              </a:rPr>
              <a:t>xx, 50</a:t>
            </a:r>
            <a:r>
              <a:rPr lang="zh-CN" altLang="en-US" sz="4800" b="1" dirty="0">
                <a:solidFill>
                  <a:schemeClr val="tx1"/>
                </a:solidFill>
              </a:rPr>
              <a:t>岁。家庭主妇。糖尿病</a:t>
            </a:r>
            <a:r>
              <a:rPr lang="en-SG" altLang="zh-CN" sz="4800" b="1" dirty="0">
                <a:solidFill>
                  <a:schemeClr val="tx1"/>
                </a:solidFill>
              </a:rPr>
              <a:t>2</a:t>
            </a:r>
            <a:r>
              <a:rPr lang="zh-CN" altLang="en-US" sz="4800" b="1" dirty="0">
                <a:solidFill>
                  <a:schemeClr val="tx1"/>
                </a:solidFill>
              </a:rPr>
              <a:t>年，服西药。来诊时空腹血糖</a:t>
            </a:r>
            <a:r>
              <a:rPr lang="en-SG" altLang="zh-CN" sz="4800" b="1" dirty="0">
                <a:solidFill>
                  <a:schemeClr val="tx1"/>
                </a:solidFill>
              </a:rPr>
              <a:t>8.5mmol/L, </a:t>
            </a:r>
            <a:r>
              <a:rPr lang="zh-CN" altLang="en-US" sz="4800" b="1" dirty="0">
                <a:solidFill>
                  <a:schemeClr val="tx1"/>
                </a:solidFill>
              </a:rPr>
              <a:t>餐后</a:t>
            </a:r>
            <a:r>
              <a:rPr lang="en-SG" altLang="zh-CN" sz="4800" b="1" dirty="0">
                <a:solidFill>
                  <a:schemeClr val="tx1"/>
                </a:solidFill>
              </a:rPr>
              <a:t>2</a:t>
            </a:r>
            <a:r>
              <a:rPr lang="en-US" altLang="zh-CN" sz="4800" b="1" dirty="0">
                <a:solidFill>
                  <a:schemeClr val="tx1"/>
                </a:solidFill>
              </a:rPr>
              <a:t>H</a:t>
            </a:r>
            <a:r>
              <a:rPr lang="zh-CN" altLang="en-US" sz="4800" b="1" dirty="0">
                <a:solidFill>
                  <a:schemeClr val="tx1"/>
                </a:solidFill>
              </a:rPr>
              <a:t>血糖</a:t>
            </a:r>
            <a:r>
              <a:rPr lang="en-SG" altLang="zh-CN" sz="4800" b="1" dirty="0">
                <a:solidFill>
                  <a:schemeClr val="tx1"/>
                </a:solidFill>
              </a:rPr>
              <a:t>17.00mmol/L.</a:t>
            </a:r>
            <a:r>
              <a:rPr lang="zh-CN" altLang="en-US" sz="4800" b="1" dirty="0">
                <a:solidFill>
                  <a:schemeClr val="tx1"/>
                </a:solidFill>
              </a:rPr>
              <a:t>西医见患者餐后血糖高，就另配</a:t>
            </a:r>
            <a:r>
              <a:rPr lang="en-SG" altLang="zh-CN" sz="4800" b="1" dirty="0">
                <a:solidFill>
                  <a:schemeClr val="tx1"/>
                </a:solidFill>
              </a:rPr>
              <a:t>Glipizide </a:t>
            </a:r>
            <a:r>
              <a:rPr lang="zh-CN" altLang="en-US" sz="4800" b="1" dirty="0">
                <a:solidFill>
                  <a:schemeClr val="tx1"/>
                </a:solidFill>
              </a:rPr>
              <a:t>服用。患者服用后，血糖降至</a:t>
            </a:r>
            <a:r>
              <a:rPr lang="en-SG" altLang="zh-CN" sz="4800" b="1" dirty="0">
                <a:solidFill>
                  <a:schemeClr val="tx1"/>
                </a:solidFill>
              </a:rPr>
              <a:t>5mmol/L</a:t>
            </a:r>
            <a:r>
              <a:rPr lang="zh-CN" altLang="en-US" sz="4800" b="1" dirty="0">
                <a:solidFill>
                  <a:schemeClr val="tx1"/>
                </a:solidFill>
              </a:rPr>
              <a:t>左右</a:t>
            </a:r>
            <a:r>
              <a:rPr lang="en-SG" altLang="zh-CN" sz="4800" b="1" dirty="0">
                <a:solidFill>
                  <a:schemeClr val="tx1"/>
                </a:solidFill>
              </a:rPr>
              <a:t>.</a:t>
            </a:r>
            <a:r>
              <a:rPr lang="zh-CN" altLang="en-US" sz="4800" b="1" dirty="0">
                <a:solidFill>
                  <a:schemeClr val="tx1"/>
                </a:solidFill>
              </a:rPr>
              <a:t>头晕、冷汗直冒。</a:t>
            </a:r>
            <a:endParaRPr lang="en-SG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6452A-A194-4360-8AE5-9C6B76185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28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7C78B-69DC-4064-9975-C205543FFD3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78205" y="1139191"/>
            <a:ext cx="10435590" cy="422438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chemeClr val="tx1"/>
                </a:solidFill>
              </a:rPr>
              <a:t>患者情绪不定，失眠，口干，月经时来时断。此为更年期内分泌紊乱。经治疗后，失眠，月经得到改善。空腹血糖</a:t>
            </a:r>
            <a:r>
              <a:rPr lang="en-SG" altLang="zh-CN" sz="4800" b="1" dirty="0">
                <a:solidFill>
                  <a:schemeClr val="tx1"/>
                </a:solidFill>
              </a:rPr>
              <a:t>6.8mmol/L</a:t>
            </a:r>
            <a:r>
              <a:rPr lang="zh-CN" altLang="en-US" sz="4800" b="1" dirty="0">
                <a:solidFill>
                  <a:schemeClr val="tx1"/>
                </a:solidFill>
              </a:rPr>
              <a:t>左右。餐后</a:t>
            </a:r>
            <a:r>
              <a:rPr lang="en-SG" altLang="zh-CN" sz="4800" b="1" dirty="0">
                <a:solidFill>
                  <a:schemeClr val="tx1"/>
                </a:solidFill>
              </a:rPr>
              <a:t>2h</a:t>
            </a:r>
            <a:r>
              <a:rPr lang="zh-CN" altLang="en-US" sz="4800" b="1" dirty="0">
                <a:solidFill>
                  <a:schemeClr val="tx1"/>
                </a:solidFill>
              </a:rPr>
              <a:t>血糖，大多在</a:t>
            </a:r>
            <a:r>
              <a:rPr lang="en-SG" altLang="zh-CN" sz="4800" b="1" dirty="0">
                <a:solidFill>
                  <a:schemeClr val="tx1"/>
                </a:solidFill>
              </a:rPr>
              <a:t>7.50 mmol</a:t>
            </a:r>
            <a:r>
              <a:rPr lang="zh-CN" altLang="en-US" sz="4800" b="1" dirty="0">
                <a:solidFill>
                  <a:schemeClr val="tx1"/>
                </a:solidFill>
              </a:rPr>
              <a:t>左右。</a:t>
            </a:r>
            <a:endParaRPr lang="en-SG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68BB9-9BB3-455C-9C80-F7DB49539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047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A2DF4-3369-444E-8583-D30F357F502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169670" y="1404937"/>
            <a:ext cx="9852660" cy="4048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800" b="1" dirty="0">
                <a:solidFill>
                  <a:schemeClr val="tx1"/>
                </a:solidFill>
              </a:rPr>
              <a:t>此患者自行决定不服西药，只</a:t>
            </a:r>
            <a:r>
              <a:rPr lang="en-SG" altLang="zh-CN" sz="4800" b="1" dirty="0">
                <a:solidFill>
                  <a:schemeClr val="tx1"/>
                </a:solidFill>
              </a:rPr>
              <a:t>3</a:t>
            </a:r>
            <a:r>
              <a:rPr lang="zh-CN" altLang="en-US" sz="4800" b="1" dirty="0">
                <a:solidFill>
                  <a:schemeClr val="tx1"/>
                </a:solidFill>
              </a:rPr>
              <a:t>个月去给西医检验。至今不服西药已半年，只服中药调治，而且中药的药量也比原来的药减半，血糖和病况，还是平稳。</a:t>
            </a:r>
            <a:endParaRPr lang="en-SG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D2A8E5-8884-4BA2-97E1-9E46B17C4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261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A8D9-6BF5-4197-8A95-05DD08E52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陈</a:t>
            </a:r>
            <a:r>
              <a:rPr lang="en-US" altLang="zh-CN" sz="5400" b="1" dirty="0">
                <a:solidFill>
                  <a:schemeClr val="tx1"/>
                </a:solidFill>
              </a:rPr>
              <a:t>XX</a:t>
            </a:r>
            <a:r>
              <a:rPr lang="zh-CN" altLang="en-US" sz="5400" b="1" dirty="0">
                <a:solidFill>
                  <a:schemeClr val="tx1"/>
                </a:solidFill>
              </a:rPr>
              <a:t>诊治前后血糖</a:t>
            </a:r>
            <a:endParaRPr lang="en-SG" sz="5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B1234D-5392-4CE0-9769-D65B857EFB9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84052228"/>
              </p:ext>
            </p:extLst>
          </p:nvPr>
        </p:nvGraphicFramePr>
        <p:xfrm>
          <a:off x="2015490" y="1954530"/>
          <a:ext cx="7814310" cy="4155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770">
                  <a:extLst>
                    <a:ext uri="{9D8B030D-6E8A-4147-A177-3AD203B41FA5}">
                      <a16:colId xmlns:a16="http://schemas.microsoft.com/office/drawing/2014/main" val="748658807"/>
                    </a:ext>
                  </a:extLst>
                </a:gridCol>
                <a:gridCol w="2604770">
                  <a:extLst>
                    <a:ext uri="{9D8B030D-6E8A-4147-A177-3AD203B41FA5}">
                      <a16:colId xmlns:a16="http://schemas.microsoft.com/office/drawing/2014/main" val="1198341996"/>
                    </a:ext>
                  </a:extLst>
                </a:gridCol>
                <a:gridCol w="2604770">
                  <a:extLst>
                    <a:ext uri="{9D8B030D-6E8A-4147-A177-3AD203B41FA5}">
                      <a16:colId xmlns:a16="http://schemas.microsoft.com/office/drawing/2014/main" val="801050407"/>
                    </a:ext>
                  </a:extLst>
                </a:gridCol>
              </a:tblGrid>
              <a:tr h="1361681">
                <a:tc>
                  <a:txBody>
                    <a:bodyPr/>
                    <a:lstStyle/>
                    <a:p>
                      <a:r>
                        <a:rPr lang="zh-CN" altLang="en-US" sz="3600" b="1" dirty="0">
                          <a:solidFill>
                            <a:schemeClr val="tx1"/>
                          </a:solidFill>
                        </a:rPr>
                        <a:t>日期</a:t>
                      </a:r>
                      <a:endParaRPr lang="en-SG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000" dirty="0">
                          <a:solidFill>
                            <a:schemeClr val="tx1"/>
                          </a:solidFill>
                        </a:rPr>
                        <a:t>空腹血糖 </a:t>
                      </a:r>
                      <a:r>
                        <a:rPr lang="en-SG" altLang="zh-CN" sz="4000" dirty="0">
                          <a:solidFill>
                            <a:schemeClr val="tx1"/>
                          </a:solidFill>
                        </a:rPr>
                        <a:t>mmol/L</a:t>
                      </a:r>
                      <a:endParaRPr lang="en-SG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400" b="1" dirty="0">
                          <a:solidFill>
                            <a:schemeClr val="tx1"/>
                          </a:solidFill>
                        </a:rPr>
                        <a:t>餐后血糖 </a:t>
                      </a:r>
                      <a:r>
                        <a:rPr lang="en-SG" altLang="zh-CN" sz="4400" b="1" dirty="0">
                          <a:solidFill>
                            <a:schemeClr val="tx1"/>
                          </a:solidFill>
                        </a:rPr>
                        <a:t>mmol/L</a:t>
                      </a:r>
                      <a:endParaRPr lang="en-SG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086505"/>
                  </a:ext>
                </a:extLst>
              </a:tr>
              <a:tr h="1361681">
                <a:tc>
                  <a:txBody>
                    <a:bodyPr/>
                    <a:lstStyle/>
                    <a:p>
                      <a:r>
                        <a:rPr lang="zh-CN" altLang="en-US" sz="4800" b="1" dirty="0">
                          <a:solidFill>
                            <a:schemeClr val="tx1"/>
                          </a:solidFill>
                        </a:rPr>
                        <a:t>治疗前</a:t>
                      </a:r>
                      <a:endParaRPr lang="en-SG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4800" dirty="0">
                          <a:solidFill>
                            <a:schemeClr val="tx1"/>
                          </a:solidFill>
                        </a:rPr>
                        <a:t>8.50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4800" b="1" dirty="0">
                          <a:solidFill>
                            <a:schemeClr val="tx1"/>
                          </a:solidFill>
                        </a:rPr>
                        <a:t>17.00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152970"/>
                  </a:ext>
                </a:extLst>
              </a:tr>
              <a:tr h="1361681">
                <a:tc>
                  <a:txBody>
                    <a:bodyPr/>
                    <a:lstStyle/>
                    <a:p>
                      <a:r>
                        <a:rPr lang="zh-CN" altLang="en-US" sz="4800" b="1" dirty="0">
                          <a:solidFill>
                            <a:schemeClr val="tx1"/>
                          </a:solidFill>
                        </a:rPr>
                        <a:t>治疗后</a:t>
                      </a:r>
                      <a:endParaRPr lang="en-SG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4800" dirty="0">
                          <a:solidFill>
                            <a:schemeClr val="tx1"/>
                          </a:solidFill>
                        </a:rPr>
                        <a:t>6.80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4800" b="1" dirty="0">
                          <a:solidFill>
                            <a:schemeClr val="tx1"/>
                          </a:solidFill>
                        </a:rPr>
                        <a:t>7.50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95206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3445856-FEBD-40A3-BBB7-AC1193379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340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8FC2E-F7EF-4204-AA2A-35C5461F8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代茶饮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EE4DD-BBE3-41A5-848E-4FC5AF99751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SG" sz="4800" b="1" dirty="0">
                <a:solidFill>
                  <a:srgbClr val="FF0000"/>
                </a:solidFill>
              </a:rPr>
              <a:t>1</a:t>
            </a:r>
            <a:r>
              <a:rPr lang="zh-CN" altLang="en-US" sz="4800" b="1" dirty="0">
                <a:solidFill>
                  <a:srgbClr val="FF0000"/>
                </a:solidFill>
              </a:rPr>
              <a:t>、山楂荷叶茶</a:t>
            </a:r>
            <a:endParaRPr lang="en-SG" altLang="zh-CN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4300" b="1" dirty="0"/>
              <a:t>功能：消脂、减肥</a:t>
            </a:r>
            <a:endParaRPr lang="en-SG" altLang="zh-CN" sz="4300" b="1" dirty="0"/>
          </a:p>
          <a:p>
            <a:pPr marL="0" indent="0">
              <a:buNone/>
            </a:pPr>
            <a:r>
              <a:rPr lang="zh-CN" altLang="en-US" sz="4300" b="1" dirty="0"/>
              <a:t>用量：山楂</a:t>
            </a:r>
            <a:r>
              <a:rPr lang="en-SG" altLang="zh-CN" sz="4300" b="1" dirty="0"/>
              <a:t>9g, </a:t>
            </a:r>
            <a:r>
              <a:rPr lang="zh-CN" altLang="en-US" sz="4300" b="1" dirty="0"/>
              <a:t>荷叶</a:t>
            </a:r>
            <a:r>
              <a:rPr lang="en-SG" altLang="zh-CN" sz="4300" b="1" dirty="0"/>
              <a:t>15g.</a:t>
            </a:r>
          </a:p>
          <a:p>
            <a:pPr marL="0" indent="0">
              <a:buNone/>
            </a:pPr>
            <a:r>
              <a:rPr lang="en-SG" altLang="zh-CN" sz="4300" b="1" dirty="0"/>
              <a:t> (</a:t>
            </a:r>
            <a:r>
              <a:rPr lang="zh-CN" altLang="en-US" sz="4300" b="1" dirty="0"/>
              <a:t>孕妇忌服）</a:t>
            </a:r>
            <a:endParaRPr lang="en-SG" altLang="zh-CN" sz="4300" b="1" dirty="0"/>
          </a:p>
          <a:p>
            <a:r>
              <a:rPr lang="en-SG" altLang="zh-CN" sz="4300" b="1" dirty="0">
                <a:solidFill>
                  <a:srgbClr val="FF0000"/>
                </a:solidFill>
              </a:rPr>
              <a:t>2</a:t>
            </a:r>
            <a:r>
              <a:rPr lang="zh-CN" altLang="en-US" sz="4300" b="1" dirty="0">
                <a:solidFill>
                  <a:srgbClr val="FF0000"/>
                </a:solidFill>
              </a:rPr>
              <a:t>、西洋参三七茶</a:t>
            </a:r>
            <a:endParaRPr lang="en-SG" altLang="zh-CN" sz="43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4300" b="1" dirty="0"/>
              <a:t>功能：益气滋阴通络降糖</a:t>
            </a:r>
            <a:endParaRPr lang="en-SG" altLang="zh-CN" sz="4300" b="1" dirty="0"/>
          </a:p>
          <a:p>
            <a:pPr marL="0" indent="0">
              <a:buNone/>
            </a:pPr>
            <a:r>
              <a:rPr lang="zh-CN" altLang="en-US" sz="4300" b="1" dirty="0"/>
              <a:t>用量：西洋参</a:t>
            </a:r>
            <a:r>
              <a:rPr lang="en-SG" altLang="zh-CN" sz="4300" b="1" dirty="0"/>
              <a:t>10g,  </a:t>
            </a:r>
            <a:r>
              <a:rPr lang="zh-CN" altLang="en-US" sz="4300" b="1" dirty="0"/>
              <a:t>三七</a:t>
            </a:r>
            <a:r>
              <a:rPr lang="en-SG" altLang="zh-CN" sz="4300" b="1" dirty="0"/>
              <a:t>3g.</a:t>
            </a:r>
          </a:p>
          <a:p>
            <a:pPr marL="0" indent="0">
              <a:buNone/>
            </a:pPr>
            <a:r>
              <a:rPr lang="en-SG" altLang="zh-CN" sz="43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(</a:t>
            </a:r>
            <a:r>
              <a:rPr lang="zh-CN" altLang="en-US" sz="43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孕妇忌服）</a:t>
            </a:r>
            <a:endParaRPr lang="en-SG" altLang="zh-CN" sz="4300" b="1" dirty="0"/>
          </a:p>
          <a:p>
            <a:endParaRPr lang="en-SG" altLang="zh-CN" sz="4300" b="1" dirty="0"/>
          </a:p>
          <a:p>
            <a:endParaRPr lang="en-SG" altLang="zh-CN" sz="4300" b="1" dirty="0"/>
          </a:p>
          <a:p>
            <a:endParaRPr lang="en-SG" altLang="zh-CN" sz="4800" b="1" dirty="0"/>
          </a:p>
          <a:p>
            <a:endParaRPr lang="en-SG" altLang="zh-CN" sz="4800" b="1" dirty="0"/>
          </a:p>
          <a:p>
            <a:endParaRPr lang="en-SG" altLang="zh-CN" sz="4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43D862-F009-404D-972F-455B1CC5C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124"/>
          <a:stretch/>
        </p:blipFill>
        <p:spPr>
          <a:xfrm>
            <a:off x="5858827" y="1845735"/>
            <a:ext cx="2143125" cy="1926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7FD03B-6C88-4406-B288-2CBC095C5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428" y="1952414"/>
            <a:ext cx="2390775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20F5D6-FE42-4698-9759-ECA90A96E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144" y="4190036"/>
            <a:ext cx="2678607" cy="1785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4D499-1CD2-4297-9B38-37402A58A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2816" y="4227772"/>
            <a:ext cx="2678607" cy="1785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658309-6A89-4F20-8E49-19F65F310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671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60BD7-B054-40C5-9A35-96B56092696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65810" y="259080"/>
            <a:ext cx="7467600" cy="599757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en-SG" sz="3200" b="1" dirty="0">
                <a:solidFill>
                  <a:srgbClr val="FF0000"/>
                </a:solidFill>
                <a:latin typeface="Century Schoolbook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Century Schoolbook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Century Schoolbook"/>
                <a:ea typeface="宋体" panose="02010600030101010101" pitchFamily="2" charset="-122"/>
              </a:rPr>
              <a:t> 北芪葛根三七茶</a:t>
            </a:r>
            <a:endParaRPr lang="en-SG" altLang="zh-CN" sz="3200" b="1" dirty="0">
              <a:solidFill>
                <a:srgbClr val="FF0000"/>
              </a:solidFill>
              <a:latin typeface="Century Schoolbook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功能：益气清热生津，通络降糖</a:t>
            </a:r>
            <a:endParaRPr lang="en-SG" altLang="zh-CN" sz="3200" b="1" dirty="0">
              <a:solidFill>
                <a:prstClr val="black"/>
              </a:solidFill>
              <a:latin typeface="Century Schoolbook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用量：北芪</a:t>
            </a:r>
            <a:r>
              <a:rPr lang="en-SG" altLang="zh-CN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15g, </a:t>
            </a:r>
            <a:r>
              <a:rPr lang="zh-CN" altLang="en-US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葛根</a:t>
            </a:r>
            <a:r>
              <a:rPr lang="en-SG" altLang="zh-CN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10g </a:t>
            </a:r>
            <a:r>
              <a:rPr lang="zh-CN" altLang="en-US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三七</a:t>
            </a:r>
            <a:r>
              <a:rPr lang="en-SG" altLang="zh-CN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3g.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en-SG" altLang="zh-CN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(</a:t>
            </a:r>
            <a:r>
              <a:rPr lang="zh-CN" altLang="en-US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孕妇忌服）</a:t>
            </a:r>
            <a:endParaRPr lang="en-SG" altLang="zh-CN" sz="3200" b="1" dirty="0">
              <a:solidFill>
                <a:prstClr val="black"/>
              </a:solidFill>
              <a:latin typeface="Century Schoolbook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en-SG" altLang="zh-CN" sz="3200" b="1" dirty="0">
                <a:solidFill>
                  <a:srgbClr val="FF0000"/>
                </a:solidFill>
                <a:latin typeface="Century Schoolbook"/>
                <a:ea typeface="宋体" panose="02010600030101010101" pitchFamily="2" charset="-122"/>
              </a:rPr>
              <a:t>4</a:t>
            </a:r>
            <a:r>
              <a:rPr lang="zh-CN" altLang="en-US" sz="3200" b="1" dirty="0">
                <a:solidFill>
                  <a:srgbClr val="FF0000"/>
                </a:solidFill>
                <a:latin typeface="Century Schoolbook"/>
                <a:ea typeface="宋体" panose="02010600030101010101" pitchFamily="2" charset="-122"/>
              </a:rPr>
              <a:t>、芪准枸芡实陈皮茶</a:t>
            </a:r>
            <a:endParaRPr lang="en-SG" altLang="zh-CN" sz="3200" b="1" dirty="0">
              <a:solidFill>
                <a:srgbClr val="FF0000"/>
              </a:solidFill>
              <a:latin typeface="Century Schoolbook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功能：健脾补肾，敛尿降糖，适合老人糖尿病。</a:t>
            </a:r>
            <a:endParaRPr lang="en-SG" altLang="zh-CN" sz="3200" b="1" dirty="0">
              <a:solidFill>
                <a:prstClr val="black"/>
              </a:solidFill>
              <a:latin typeface="Century Schoolbook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用量：北芪</a:t>
            </a:r>
            <a:r>
              <a:rPr lang="en-SG" altLang="zh-CN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12g, </a:t>
            </a:r>
            <a:r>
              <a:rPr lang="zh-CN" altLang="en-US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准山</a:t>
            </a:r>
            <a:r>
              <a:rPr lang="en-SG" altLang="zh-CN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15g, </a:t>
            </a:r>
            <a:r>
              <a:rPr lang="zh-CN" altLang="en-US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枸杞</a:t>
            </a:r>
            <a:r>
              <a:rPr lang="en-SG" altLang="zh-CN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(</a:t>
            </a:r>
            <a:r>
              <a:rPr lang="zh-CN" altLang="en-US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后下）</a:t>
            </a:r>
            <a:r>
              <a:rPr lang="en-SG" altLang="zh-CN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15g, </a:t>
            </a:r>
            <a:r>
              <a:rPr lang="zh-CN" altLang="en-US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芡实</a:t>
            </a:r>
            <a:r>
              <a:rPr lang="en-SG" altLang="zh-CN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6g  </a:t>
            </a:r>
            <a:r>
              <a:rPr lang="zh-CN" altLang="en-US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陈皮</a:t>
            </a:r>
            <a:r>
              <a:rPr lang="en-SG" altLang="zh-CN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3g, 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en-SG" altLang="zh-CN" sz="3200" b="1" dirty="0">
                <a:solidFill>
                  <a:srgbClr val="FF0000"/>
                </a:solidFill>
                <a:latin typeface="Century Schoolbook"/>
                <a:ea typeface="宋体" panose="02010600030101010101" pitchFamily="2" charset="-122"/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  <a:latin typeface="Century Schoolbook"/>
                <a:ea typeface="宋体" panose="02010600030101010101" pitchFamily="2" charset="-122"/>
              </a:rPr>
              <a:t>、枸杞乌梅茶</a:t>
            </a:r>
            <a:endParaRPr lang="en-SG" altLang="zh-CN" sz="3200" b="1" dirty="0">
              <a:solidFill>
                <a:srgbClr val="FF0000"/>
              </a:solidFill>
              <a:latin typeface="Century Schoolbook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功能 ： 补肝肾涩尿，适用老人腰酸夜尿多。</a:t>
            </a:r>
            <a:endParaRPr lang="en-SG" altLang="zh-CN" sz="3200" b="1" dirty="0">
              <a:solidFill>
                <a:prstClr val="black"/>
              </a:solidFill>
              <a:latin typeface="Century Schoolbook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用量：枸杞</a:t>
            </a:r>
            <a:r>
              <a:rPr lang="en-SG" altLang="zh-CN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15g, </a:t>
            </a:r>
            <a:r>
              <a:rPr lang="zh-CN" altLang="en-US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乌梅</a:t>
            </a:r>
            <a:r>
              <a:rPr lang="en-SG" altLang="zh-CN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prstClr val="black"/>
                </a:solidFill>
                <a:latin typeface="Century Schoolbook"/>
                <a:ea typeface="宋体" panose="02010600030101010101" pitchFamily="2" charset="-122"/>
              </a:rPr>
              <a:t>粒。</a:t>
            </a:r>
            <a:endParaRPr lang="en-SG" altLang="zh-CN" sz="4400" b="1" dirty="0">
              <a:solidFill>
                <a:prstClr val="black"/>
              </a:solidFill>
              <a:latin typeface="Century Schoolbook"/>
              <a:ea typeface="宋体" panose="02010600030101010101" pitchFamily="2" charset="-122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defRPr/>
            </a:pPr>
            <a:endParaRPr lang="en-SG" sz="2800" b="1" dirty="0">
              <a:solidFill>
                <a:prstClr val="black"/>
              </a:solidFill>
              <a:latin typeface="Century Schoolbook"/>
            </a:endParaRPr>
          </a:p>
          <a:p>
            <a:endParaRPr lang="en-SG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CE55D-F9C3-4A76-896D-2E0951AD3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DD9814-D0ED-4730-8DFD-6985A4403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777" y="368618"/>
            <a:ext cx="1631633" cy="1312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B53F5E-A4AC-43E8-B096-DAB531169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368618"/>
            <a:ext cx="1973022" cy="1312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F14F95-FCCE-4E44-8BFE-EF30B428E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470" y="368618"/>
            <a:ext cx="2004236" cy="1312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68F764-3458-4879-933B-8F5B6A047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7470" y="4778211"/>
            <a:ext cx="1787578" cy="1189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148E70-3490-4691-933A-169877E62B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5048" y="4778211"/>
            <a:ext cx="1559770" cy="11895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3BE1E9-4376-4392-8B78-D02645ECFF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7470" y="2047915"/>
            <a:ext cx="1787578" cy="11346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86C858-FF48-437A-A3F7-207493760D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5048" y="2047915"/>
            <a:ext cx="1590655" cy="11346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B9CD37-9708-4CB4-852A-2E4913F9FE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1259" y="3181643"/>
            <a:ext cx="1787578" cy="119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752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2002-E9A9-4B79-9935-488D9C76E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几句话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11144-2AF2-4829-A9DC-94059E31201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SG" altLang="zh-CN" sz="4800" b="1" dirty="0">
                <a:solidFill>
                  <a:schemeClr val="tx1"/>
                </a:solidFill>
              </a:rPr>
              <a:t>1</a:t>
            </a:r>
            <a:r>
              <a:rPr lang="zh-CN" altLang="en-US" sz="4800" b="1" dirty="0">
                <a:solidFill>
                  <a:schemeClr val="tx1"/>
                </a:solidFill>
              </a:rPr>
              <a:t>、预防和治疗糖尿病，要有积极和乐观的态度。过去是不治之症，现在或将来可能不是。医学在进步，糖尿病应该与肺结核一样，是可防可控可治的。</a:t>
            </a:r>
            <a:endParaRPr lang="en-SG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26648-DABA-4B05-9A8D-493028909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90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755E0-6E30-48E6-992D-84526E7830D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02677" y="732571"/>
            <a:ext cx="10463662" cy="490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sz="5400" b="1" dirty="0">
                <a:latin typeface="+mn-ea"/>
              </a:rPr>
              <a:t>2</a:t>
            </a:r>
            <a:r>
              <a:rPr lang="zh-CN" altLang="en-US" sz="5400" b="1" dirty="0">
                <a:latin typeface="+mn-ea"/>
              </a:rPr>
              <a:t>、要糖前期、糖尿病和并发症逆转，需要的时后用药，但是，不能单靠医生</a:t>
            </a:r>
            <a:r>
              <a:rPr lang="en-SG" altLang="zh-CN" sz="5400" b="1" dirty="0">
                <a:latin typeface="+mn-ea"/>
              </a:rPr>
              <a:t>/</a:t>
            </a:r>
            <a:r>
              <a:rPr lang="zh-CN" altLang="en-US" sz="5400" b="1" dirty="0">
                <a:latin typeface="+mn-ea"/>
              </a:rPr>
              <a:t>医师。自己的努力，“管住嘴，迈开腿”，也非常重要。</a:t>
            </a:r>
            <a:endParaRPr lang="en-SG" sz="5400" b="1" dirty="0">
              <a:latin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CF11E-9ED1-44D2-95FC-8D73ECE7E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289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B74F7-265A-431A-878D-3C08C9142A4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46710" y="629285"/>
            <a:ext cx="11498580" cy="4948555"/>
          </a:xfrm>
        </p:spPr>
        <p:txBody>
          <a:bodyPr>
            <a:noAutofit/>
          </a:bodyPr>
          <a:lstStyle/>
          <a:p>
            <a:r>
              <a:rPr lang="en-SG" sz="4800" b="1" dirty="0">
                <a:solidFill>
                  <a:schemeClr val="tx1"/>
                </a:solidFill>
              </a:rPr>
              <a:t>3</a:t>
            </a:r>
            <a:r>
              <a:rPr lang="zh-CN" altLang="en-US" sz="4800" b="1" dirty="0">
                <a:solidFill>
                  <a:schemeClr val="tx1"/>
                </a:solidFill>
              </a:rPr>
              <a:t>、除了上述逆转病例。我还遇到另外两位逆转病人，血糖降到正常。西医宣布他们已经痊愈，不用再服糖尿病药。很奇怪，他们都是老人。</a:t>
            </a:r>
            <a:endParaRPr lang="en-SG" altLang="zh-CN" sz="4800" b="1" dirty="0">
              <a:solidFill>
                <a:schemeClr val="tx1"/>
              </a:solidFill>
            </a:endParaRPr>
          </a:p>
          <a:p>
            <a:r>
              <a:rPr lang="zh-CN" altLang="en-US" sz="4800" b="1" dirty="0">
                <a:solidFill>
                  <a:schemeClr val="tx1"/>
                </a:solidFill>
              </a:rPr>
              <a:t>可见，预防、治疗、逆转糖尿病，前途是光明的。让我们大家一起努力吧！</a:t>
            </a:r>
            <a:endParaRPr lang="en-SG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78D91-4CEF-44A3-885E-D319D106D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6E0FE-2917-455A-9B7A-25F418DC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糖尿病发病机理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8BD8B-B8A1-4017-AFDD-C98E42D725B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SG" altLang="zh-CN" sz="4800" b="1" dirty="0">
                <a:solidFill>
                  <a:schemeClr val="tx1"/>
                </a:solidFill>
              </a:rPr>
              <a:t>1</a:t>
            </a:r>
            <a:r>
              <a:rPr lang="zh-CN" altLang="en-US" sz="4800" b="1" dirty="0">
                <a:solidFill>
                  <a:schemeClr val="tx1"/>
                </a:solidFill>
              </a:rPr>
              <a:t>、胰岛素分泌绝对不足：</a:t>
            </a:r>
            <a:r>
              <a:rPr lang="en-US" altLang="zh-CN" sz="4800" b="1" dirty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ⅼ</a:t>
            </a:r>
            <a:r>
              <a:rPr lang="zh-CN" altLang="en-US" sz="4800" b="1" dirty="0">
                <a:solidFill>
                  <a:schemeClr val="tx1"/>
                </a:solidFill>
              </a:rPr>
              <a:t>型  。</a:t>
            </a:r>
            <a:r>
              <a:rPr lang="en-SG" altLang="zh-CN" sz="4800" b="1" dirty="0">
                <a:solidFill>
                  <a:schemeClr val="tx1"/>
                </a:solidFill>
              </a:rPr>
              <a:t>5%</a:t>
            </a:r>
          </a:p>
          <a:p>
            <a:r>
              <a:rPr lang="en-SG" altLang="zh-CN" sz="4800" b="1" dirty="0">
                <a:solidFill>
                  <a:schemeClr val="tx1"/>
                </a:solidFill>
              </a:rPr>
              <a:t>2</a:t>
            </a:r>
            <a:r>
              <a:rPr lang="zh-CN" altLang="en-US" sz="4800" b="1" dirty="0">
                <a:solidFill>
                  <a:schemeClr val="tx1"/>
                </a:solidFill>
              </a:rPr>
              <a:t>、胰岛素分泌紊乱，相对不足或过多，有胰岛素抵抗：</a:t>
            </a:r>
            <a:r>
              <a:rPr lang="en-US" altLang="zh-CN" sz="4800" b="1" dirty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Ⅱ</a:t>
            </a:r>
            <a:r>
              <a:rPr lang="zh-CN" altLang="en-US" sz="4800" b="1" dirty="0">
                <a:solidFill>
                  <a:schemeClr val="tx1"/>
                </a:solidFill>
              </a:rPr>
              <a:t>型。有</a:t>
            </a:r>
            <a:r>
              <a:rPr lang="en-SG" altLang="zh-CN" sz="4800" b="1" dirty="0">
                <a:solidFill>
                  <a:schemeClr val="tx1"/>
                </a:solidFill>
              </a:rPr>
              <a:t>90%</a:t>
            </a:r>
            <a:r>
              <a:rPr lang="zh-CN" altLang="en-US" sz="4800" b="1" dirty="0">
                <a:solidFill>
                  <a:schemeClr val="tx1"/>
                </a:solidFill>
              </a:rPr>
              <a:t>。</a:t>
            </a:r>
            <a:r>
              <a:rPr lang="en-SG" altLang="zh-CN" sz="4800" b="1" dirty="0">
                <a:solidFill>
                  <a:schemeClr val="tx1"/>
                </a:solidFill>
              </a:rPr>
              <a:t>80%</a:t>
            </a:r>
            <a:r>
              <a:rPr lang="zh-CN" altLang="en-US" sz="4800" b="1" dirty="0">
                <a:solidFill>
                  <a:schemeClr val="tx1"/>
                </a:solidFill>
              </a:rPr>
              <a:t>属于“糖胖病”</a:t>
            </a:r>
            <a:endParaRPr lang="en-SG" altLang="zh-CN" sz="4800" b="1" dirty="0">
              <a:solidFill>
                <a:schemeClr val="tx1"/>
              </a:solidFill>
            </a:endParaRPr>
          </a:p>
          <a:p>
            <a:endParaRPr lang="en-SG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F7275-46D6-4944-8298-2446060AE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160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E91EE4BD-6903-4AA5-BD1A-4B8F659638B1}"/>
              </a:ext>
            </a:extLst>
          </p:cNvPr>
          <p:cNvSpPr/>
          <p:nvPr/>
        </p:nvSpPr>
        <p:spPr>
          <a:xfrm>
            <a:off x="6459794" y="3628103"/>
            <a:ext cx="3440664" cy="1641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0A4C12-492A-44D6-BA49-D421F6435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293" y="606983"/>
            <a:ext cx="6492240" cy="656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3600" b="1" i="1" dirty="0"/>
              <a:t>感谢聆听！</a:t>
            </a:r>
            <a:endParaRPr lang="en-GB" sz="280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0380130-AB5D-4058-AEE4-2401A471C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C022-3F15-44A8-8C91-109596121B2F}" type="slidenum">
              <a:rPr lang="en-GB" smtClean="0"/>
              <a:t>70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9D9D505-AC07-49E5-B70D-526A63BCC131}"/>
              </a:ext>
            </a:extLst>
          </p:cNvPr>
          <p:cNvSpPr txBox="1">
            <a:spLocks/>
          </p:cNvSpPr>
          <p:nvPr/>
        </p:nvSpPr>
        <p:spPr>
          <a:xfrm>
            <a:off x="366660" y="5552765"/>
            <a:ext cx="4067690" cy="1561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sz="1800" cap="none" dirty="0">
                <a:solidFill>
                  <a:schemeClr val="tx1"/>
                </a:solidFill>
                <a:latin typeface="+mn-ea"/>
              </a:rPr>
              <a:t>Chunghwa@singaporetcm.com  </a:t>
            </a:r>
          </a:p>
          <a:p>
            <a:r>
              <a:rPr lang="en-GB" altLang="zh-CN" sz="1800" cap="none" dirty="0">
                <a:solidFill>
                  <a:schemeClr val="tx1"/>
                </a:solidFill>
                <a:latin typeface="+mn-ea"/>
              </a:rPr>
              <a:t>zhonghuayiyuan.com  </a:t>
            </a:r>
          </a:p>
          <a:p>
            <a:r>
              <a:rPr lang="en-GB" altLang="zh-CN" sz="1800" cap="none" dirty="0">
                <a:solidFill>
                  <a:schemeClr val="tx1"/>
                </a:solidFill>
                <a:latin typeface="+mn-ea"/>
              </a:rPr>
              <a:t>@SGChungHwa</a:t>
            </a:r>
          </a:p>
        </p:txBody>
      </p:sp>
      <p:pic>
        <p:nvPicPr>
          <p:cNvPr id="8" name="Graphic 7" descr="World with solid fill">
            <a:extLst>
              <a:ext uri="{FF2B5EF4-FFF2-40B4-BE49-F238E27FC236}">
                <a16:creationId xmlns:a16="http://schemas.microsoft.com/office/drawing/2014/main" id="{53F54F88-F69C-469B-864C-E62E95854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19" y="5934429"/>
            <a:ext cx="369545" cy="369545"/>
          </a:xfrm>
          <a:prstGeom prst="rect">
            <a:avLst/>
          </a:prstGeom>
        </p:spPr>
      </p:pic>
      <p:pic>
        <p:nvPicPr>
          <p:cNvPr id="9" name="Graphic 8" descr="Email with solid fill">
            <a:extLst>
              <a:ext uri="{FF2B5EF4-FFF2-40B4-BE49-F238E27FC236}">
                <a16:creationId xmlns:a16="http://schemas.microsoft.com/office/drawing/2014/main" id="{245DF73E-B1AF-4BE9-8230-585AA1FAE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84" y="5544163"/>
            <a:ext cx="330217" cy="330217"/>
          </a:xfrm>
          <a:prstGeom prst="rect">
            <a:avLst/>
          </a:prstGeom>
        </p:spPr>
      </p:pic>
      <p:pic>
        <p:nvPicPr>
          <p:cNvPr id="10" name="Picture 2" descr="Facebook Icon of Glyph style - Available in SVG, PNG, EPS, AI &amp; Icon fonts">
            <a:extLst>
              <a:ext uri="{FF2B5EF4-FFF2-40B4-BE49-F238E27FC236}">
                <a16:creationId xmlns:a16="http://schemas.microsoft.com/office/drawing/2014/main" id="{D597B75F-B5D4-4DBA-8586-BD893CA86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3" y="6376616"/>
            <a:ext cx="285395" cy="2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2013C26-F20F-4DC7-9102-B2B9738FEC90}"/>
              </a:ext>
            </a:extLst>
          </p:cNvPr>
          <p:cNvSpPr/>
          <p:nvPr/>
        </p:nvSpPr>
        <p:spPr>
          <a:xfrm>
            <a:off x="219792" y="234365"/>
            <a:ext cx="1726996" cy="2161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照片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64D21F-EC09-4F42-8722-B352759F3E3D}"/>
              </a:ext>
            </a:extLst>
          </p:cNvPr>
          <p:cNvSpPr txBox="1"/>
          <p:nvPr/>
        </p:nvSpPr>
        <p:spPr>
          <a:xfrm>
            <a:off x="4443855" y="1438811"/>
            <a:ext cx="7472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altLang="zh-CN" sz="4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【</a:t>
            </a:r>
            <a:r>
              <a:rPr lang="zh-CN" alt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 Light" panose="020F0302020204030204" pitchFamily="34" charset="0"/>
              </a:rPr>
              <a:t>珍惜机会，防治糖尿病和并发症</a:t>
            </a:r>
            <a:r>
              <a:rPr lang="en-US" altLang="zh-CN" sz="4800" b="1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】</a:t>
            </a:r>
            <a:endParaRPr lang="en-GB" sz="4800" b="1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0600960-7AE7-4014-B747-63112BF25B01}"/>
              </a:ext>
            </a:extLst>
          </p:cNvPr>
          <p:cNvSpPr txBox="1">
            <a:spLocks/>
          </p:cNvSpPr>
          <p:nvPr/>
        </p:nvSpPr>
        <p:spPr>
          <a:xfrm>
            <a:off x="88103" y="2540711"/>
            <a:ext cx="3847036" cy="33015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+mn-ea"/>
              </a:rPr>
              <a:t>讲师简介：</a:t>
            </a:r>
            <a:br>
              <a:rPr lang="en-GB" altLang="zh-CN" sz="1600" dirty="0">
                <a:solidFill>
                  <a:schemeClr val="tx1"/>
                </a:solidFill>
                <a:latin typeface="+mn-ea"/>
              </a:rPr>
            </a:br>
            <a:r>
              <a:rPr lang="zh-CN" altLang="en-US" sz="1800" b="0" i="0" dirty="0">
                <a:solidFill>
                  <a:srgbClr val="000000"/>
                </a:solidFill>
                <a:effectLst/>
                <a:latin typeface="+mn-ea"/>
              </a:rPr>
              <a:t>冯启发医师，新加坡中医管委会注册中医师，现任中华医院义顺分院特邀副主任医师，以及中华医院中医糖尿病专病研究组组长，毕业于新加坡中医学院，拥有丰富的临床经验，行医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+mn-ea"/>
              </a:rPr>
              <a:t>30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latin typeface="+mn-ea"/>
              </a:rPr>
              <a:t>余年。</a:t>
            </a:r>
            <a:endParaRPr lang="en-GB" altLang="zh-CN" sz="1600" dirty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1600" b="1" dirty="0">
                <a:solidFill>
                  <a:schemeClr val="tx1"/>
                </a:solidFill>
                <a:latin typeface="+mn-ea"/>
              </a:rPr>
              <a:t>分院、看诊时段：</a:t>
            </a:r>
            <a:br>
              <a:rPr lang="en-GB" altLang="zh-CN" sz="1600" dirty="0">
                <a:solidFill>
                  <a:schemeClr val="tx1"/>
                </a:solidFill>
                <a:latin typeface="+mn-ea"/>
              </a:rPr>
            </a:b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义顺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 | 1,3 PM</a:t>
            </a:r>
            <a:endParaRPr lang="en-GB" altLang="zh-CN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240B83-EC0B-49EF-94C1-47062F0FBAEF}"/>
              </a:ext>
            </a:extLst>
          </p:cNvPr>
          <p:cNvSpPr txBox="1"/>
          <p:nvPr/>
        </p:nvSpPr>
        <p:spPr>
          <a:xfrm>
            <a:off x="1895143" y="1698628"/>
            <a:ext cx="2758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n-ea"/>
              </a:rPr>
              <a:t>冯启发医师</a:t>
            </a:r>
            <a:br>
              <a:rPr lang="en-GB" altLang="zh-CN" sz="2800" b="1" dirty="0">
                <a:latin typeface="+mn-ea"/>
              </a:rPr>
            </a:br>
            <a:r>
              <a:rPr lang="zh-CN" altLang="en-US" sz="1600" b="1" dirty="0">
                <a:latin typeface="+mn-ea"/>
              </a:rPr>
              <a:t>中华医院 副主任医师</a:t>
            </a:r>
            <a:endParaRPr lang="en-GB" sz="2800" b="1" dirty="0">
              <a:latin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A26205-0B29-444F-A891-CCEB86F711B9}"/>
              </a:ext>
            </a:extLst>
          </p:cNvPr>
          <p:cNvSpPr txBox="1"/>
          <p:nvPr/>
        </p:nvSpPr>
        <p:spPr>
          <a:xfrm>
            <a:off x="5116483" y="4073901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/>
              <a:t>提问时间 </a:t>
            </a:r>
            <a:endParaRPr lang="en-GB" sz="4800" b="1" dirty="0"/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5E92F5C2-AEBC-4A76-B9F5-1F0A4FAD3A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42" y="72590"/>
            <a:ext cx="938197" cy="911911"/>
          </a:xfrm>
          <a:prstGeom prst="rect">
            <a:avLst/>
          </a:prstGeom>
        </p:spPr>
      </p:pic>
      <p:pic>
        <p:nvPicPr>
          <p:cNvPr id="23" name="Graphic 22" descr="Thought with solid fill">
            <a:extLst>
              <a:ext uri="{FF2B5EF4-FFF2-40B4-BE49-F238E27FC236}">
                <a16:creationId xmlns:a16="http://schemas.microsoft.com/office/drawing/2014/main" id="{33069354-2F37-487C-9ADF-43DF596CCD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63619">
            <a:off x="9278761" y="3770607"/>
            <a:ext cx="2555418" cy="2555418"/>
          </a:xfrm>
          <a:prstGeom prst="rect">
            <a:avLst/>
          </a:prstGeom>
        </p:spPr>
      </p:pic>
      <p:pic>
        <p:nvPicPr>
          <p:cNvPr id="21" name="Graphic 20" descr="Question Mark with solid fill">
            <a:extLst>
              <a:ext uri="{FF2B5EF4-FFF2-40B4-BE49-F238E27FC236}">
                <a16:creationId xmlns:a16="http://schemas.microsoft.com/office/drawing/2014/main" id="{DF9C53B7-D99A-4627-823E-498E36957A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436205">
            <a:off x="9979243" y="4025594"/>
            <a:ext cx="927607" cy="927607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F030DB9A-9EA7-442B-BACD-ADBBAD829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552" y="65249"/>
            <a:ext cx="1785619" cy="245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1473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CEC2F-4A53-4DA1-B780-E51A0C62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C022-3F15-44A8-8C91-109596121B2F}" type="slidenum">
              <a:rPr lang="en-GB" smtClean="0"/>
              <a:t>71</a:t>
            </a:fld>
            <a:endParaRPr lang="en-GB"/>
          </a:p>
        </p:txBody>
      </p:sp>
      <p:pic>
        <p:nvPicPr>
          <p:cNvPr id="5" name="Picture 4" descr="A boat sitting on top of a building&#10;&#10;Description automatically generated">
            <a:extLst>
              <a:ext uri="{FF2B5EF4-FFF2-40B4-BE49-F238E27FC236}">
                <a16:creationId xmlns:a16="http://schemas.microsoft.com/office/drawing/2014/main" id="{BA1B1E51-D239-4213-8AC8-98E30FDB70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298" y="1364333"/>
            <a:ext cx="6880615" cy="475028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85D3FAD-8F56-4A75-A4E5-09C6B6FEFAB5}"/>
              </a:ext>
            </a:extLst>
          </p:cNvPr>
          <p:cNvGrpSpPr/>
          <p:nvPr/>
        </p:nvGrpSpPr>
        <p:grpSpPr>
          <a:xfrm>
            <a:off x="544011" y="926124"/>
            <a:ext cx="3551964" cy="4912832"/>
            <a:chOff x="187491" y="1851837"/>
            <a:chExt cx="2745621" cy="283407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8F3775-6F75-44ED-8E39-B5D49FD20248}"/>
                </a:ext>
              </a:extLst>
            </p:cNvPr>
            <p:cNvSpPr txBox="1"/>
            <p:nvPr/>
          </p:nvSpPr>
          <p:spPr>
            <a:xfrm>
              <a:off x="187492" y="1851837"/>
              <a:ext cx="2494189" cy="606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SG" sz="1200" b="1" cap="all" dirty="0">
                  <a:latin typeface="Arial" panose="020B0604020202020204" pitchFamily="34" charset="0"/>
                  <a:cs typeface="Arial" panose="020B0604020202020204" pitchFamily="34" charset="0"/>
                </a:rPr>
                <a:t>HQ OFFICE &amp; TOA PAYOH BRANCH:</a:t>
              </a:r>
            </a:p>
            <a:p>
              <a:pPr algn="l"/>
              <a:r>
                <a:rPr lang="en-SG" sz="1200" dirty="0">
                  <a:latin typeface="Arial" panose="020B0604020202020204" pitchFamily="34" charset="0"/>
                  <a:cs typeface="Arial" panose="020B0604020202020204" pitchFamily="34" charset="0"/>
                </a:rPr>
                <a:t>640 Lorong 4 Toa Payoh</a:t>
              </a:r>
              <a:br>
                <a:rPr lang="en-SG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SG" sz="1200" dirty="0">
                  <a:latin typeface="Arial" panose="020B0604020202020204" pitchFamily="34" charset="0"/>
                  <a:cs typeface="Arial" panose="020B0604020202020204" pitchFamily="34" charset="0"/>
                </a:rPr>
                <a:t>Singapore 319522 Tel: 62513304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5549F4-0990-4AC7-A910-82CC3EB940D4}"/>
                </a:ext>
              </a:extLst>
            </p:cNvPr>
            <p:cNvSpPr txBox="1"/>
            <p:nvPr/>
          </p:nvSpPr>
          <p:spPr>
            <a:xfrm>
              <a:off x="187821" y="2355923"/>
              <a:ext cx="2355396" cy="740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SG" sz="1200" b="1" cap="all" dirty="0">
                  <a:latin typeface="Arial" panose="020B0604020202020204" pitchFamily="34" charset="0"/>
                  <a:cs typeface="Arial" panose="020B0604020202020204" pitchFamily="34" charset="0"/>
                </a:rPr>
                <a:t>YISHUN BRANCH:</a:t>
              </a:r>
            </a:p>
            <a:p>
              <a:pPr algn="l"/>
              <a:r>
                <a:rPr lang="en-SG" sz="1200" dirty="0">
                  <a:latin typeface="Arial" panose="020B0604020202020204" pitchFamily="34" charset="0"/>
                  <a:cs typeface="Arial" panose="020B0604020202020204" pitchFamily="34" charset="0"/>
                </a:rPr>
                <a:t>BLK 215 Yishun Street 21, #01-301</a:t>
              </a:r>
              <a:br>
                <a:rPr lang="en-SG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SG" sz="1200" dirty="0">
                  <a:latin typeface="Arial" panose="020B0604020202020204" pitchFamily="34" charset="0"/>
                  <a:cs typeface="Arial" panose="020B0604020202020204" pitchFamily="34" charset="0"/>
                </a:rPr>
                <a:t>Singapore 760215 Tel: 6756 7830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765724-5274-4FCA-96C7-E088EE1AA50C}"/>
                </a:ext>
              </a:extLst>
            </p:cNvPr>
            <p:cNvSpPr txBox="1"/>
            <p:nvPr/>
          </p:nvSpPr>
          <p:spPr>
            <a:xfrm>
              <a:off x="195805" y="2856618"/>
              <a:ext cx="2575832" cy="606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SG" sz="1200" b="1" cap="all" dirty="0">
                  <a:latin typeface="Arial" panose="020B0604020202020204" pitchFamily="34" charset="0"/>
                  <a:cs typeface="Arial" panose="020B0604020202020204" pitchFamily="34" charset="0"/>
                </a:rPr>
                <a:t>WOODLANDS BRANCH:</a:t>
              </a:r>
            </a:p>
            <a:p>
              <a:pPr algn="l"/>
              <a:r>
                <a:rPr lang="en-SG" sz="1200" dirty="0">
                  <a:latin typeface="Arial" panose="020B0604020202020204" pitchFamily="34" charset="0"/>
                  <a:cs typeface="Arial" panose="020B0604020202020204" pitchFamily="34" charset="0"/>
                </a:rPr>
                <a:t>BLK 679 Woodlands Avenue 6 #01-710</a:t>
              </a:r>
              <a:br>
                <a:rPr lang="en-SG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SG" sz="1200" dirty="0">
                  <a:latin typeface="Arial" panose="020B0604020202020204" pitchFamily="34" charset="0"/>
                  <a:cs typeface="Arial" panose="020B0604020202020204" pitchFamily="34" charset="0"/>
                </a:rPr>
                <a:t>Singapore 730679 Tel: 6366 3246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123C36-77D8-4BE3-B758-5AC539E2871D}"/>
                </a:ext>
              </a:extLst>
            </p:cNvPr>
            <p:cNvSpPr txBox="1"/>
            <p:nvPr/>
          </p:nvSpPr>
          <p:spPr>
            <a:xfrm>
              <a:off x="187491" y="3802739"/>
              <a:ext cx="2494189" cy="606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200" b="1" cap="all" dirty="0">
                  <a:latin typeface="Arial" panose="020B0604020202020204" pitchFamily="34" charset="0"/>
                  <a:cs typeface="Arial" panose="020B0604020202020204" pitchFamily="34" charset="0"/>
                </a:rPr>
                <a:t>JOO CHIAT BRANCH:</a:t>
              </a:r>
            </a:p>
            <a:p>
              <a:pPr algn="l"/>
              <a:r>
                <a:rPr lang="it-IT" sz="1200" dirty="0">
                  <a:latin typeface="Arial" panose="020B0604020202020204" pitchFamily="34" charset="0"/>
                  <a:cs typeface="Arial" panose="020B0604020202020204" pitchFamily="34" charset="0"/>
                </a:rPr>
                <a:t>291 Joo Chiat Road, JK Centre #02-01</a:t>
              </a:r>
              <a:br>
                <a:rPr lang="it-IT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it-IT" sz="1200" dirty="0">
                  <a:latin typeface="Arial" panose="020B0604020202020204" pitchFamily="34" charset="0"/>
                  <a:cs typeface="Arial" panose="020B0604020202020204" pitchFamily="34" charset="0"/>
                </a:rPr>
                <a:t>Singapore 427543 Tel: 6444 8727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4F9D53-B29D-46B3-9BB7-486D21EAF37E}"/>
                </a:ext>
              </a:extLst>
            </p:cNvPr>
            <p:cNvSpPr txBox="1"/>
            <p:nvPr/>
          </p:nvSpPr>
          <p:spPr>
            <a:xfrm>
              <a:off x="203970" y="3360704"/>
              <a:ext cx="2140561" cy="875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SG" sz="1200" b="1" cap="all" dirty="0">
                  <a:latin typeface="Arial" panose="020B0604020202020204" pitchFamily="34" charset="0"/>
                  <a:cs typeface="Arial" panose="020B0604020202020204" pitchFamily="34" charset="0"/>
                </a:rPr>
                <a:t>BUKIT PANJANG BRANCH:</a:t>
              </a:r>
            </a:p>
            <a:p>
              <a:pPr algn="l"/>
              <a:r>
                <a:rPr lang="en-SG" sz="1200" dirty="0">
                  <a:latin typeface="Arial" panose="020B0604020202020204" pitchFamily="34" charset="0"/>
                  <a:cs typeface="Arial" panose="020B0604020202020204" pitchFamily="34" charset="0"/>
                </a:rPr>
                <a:t>BLK123 Pending Road, #01-42</a:t>
              </a:r>
              <a:br>
                <a:rPr lang="en-SG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SG" sz="1200" dirty="0">
                  <a:latin typeface="Arial" panose="020B0604020202020204" pitchFamily="34" charset="0"/>
                  <a:cs typeface="Arial" panose="020B0604020202020204" pitchFamily="34" charset="0"/>
                </a:rPr>
                <a:t>Singapore 670123 Tel: 6766 7576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89917C-3AAC-4743-961A-D6FD07CDBD81}"/>
                </a:ext>
              </a:extLst>
            </p:cNvPr>
            <p:cNvGrpSpPr/>
            <p:nvPr/>
          </p:nvGrpSpPr>
          <p:grpSpPr>
            <a:xfrm>
              <a:off x="245164" y="4260525"/>
              <a:ext cx="2687948" cy="425383"/>
              <a:chOff x="3265547" y="4630894"/>
              <a:chExt cx="3583931" cy="567173"/>
            </a:xfrm>
          </p:grpSpPr>
          <p:pic>
            <p:nvPicPr>
              <p:cNvPr id="13" name="Graphic 12" descr="Open envelope">
                <a:extLst>
                  <a:ext uri="{FF2B5EF4-FFF2-40B4-BE49-F238E27FC236}">
                    <a16:creationId xmlns:a16="http://schemas.microsoft.com/office/drawing/2014/main" id="{79D38749-6673-45A9-AFA3-48205B310D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265547" y="4630894"/>
                <a:ext cx="336000" cy="245136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DA3A32-1BC3-4F02-980E-6B47C96046BA}"/>
                  </a:ext>
                </a:extLst>
              </p:cNvPr>
              <p:cNvSpPr txBox="1"/>
              <p:nvPr/>
            </p:nvSpPr>
            <p:spPr>
              <a:xfrm>
                <a:off x="3523892" y="4636649"/>
                <a:ext cx="3325586" cy="269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it-IT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chunghwa@singaporetcm.com</a:t>
                </a:r>
              </a:p>
            </p:txBody>
          </p:sp>
          <p:pic>
            <p:nvPicPr>
              <p:cNvPr id="15" name="Graphic 14" descr="World">
                <a:extLst>
                  <a:ext uri="{FF2B5EF4-FFF2-40B4-BE49-F238E27FC236}">
                    <a16:creationId xmlns:a16="http://schemas.microsoft.com/office/drawing/2014/main" id="{7BD367C5-C003-4CC5-BC8F-CB4B98F289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283998" y="4939076"/>
                <a:ext cx="288000" cy="210117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670BF-4EBE-4DA1-AC26-2F66843A7AD9}"/>
                  </a:ext>
                </a:extLst>
              </p:cNvPr>
              <p:cNvSpPr txBox="1"/>
              <p:nvPr/>
            </p:nvSpPr>
            <p:spPr>
              <a:xfrm>
                <a:off x="3523892" y="4928615"/>
                <a:ext cx="3325586" cy="269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it-IT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Zhonghuayiyuan.com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5CC0A0-1266-4AEB-9B68-C3149123178E}"/>
              </a:ext>
            </a:extLst>
          </p:cNvPr>
          <p:cNvGrpSpPr/>
          <p:nvPr/>
        </p:nvGrpSpPr>
        <p:grpSpPr>
          <a:xfrm>
            <a:off x="3507393" y="270484"/>
            <a:ext cx="5728600" cy="1262167"/>
            <a:chOff x="2326776" y="27415"/>
            <a:chExt cx="5728600" cy="126216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80B13F-6610-4321-B8CC-EBE8ADE29391}"/>
                </a:ext>
              </a:extLst>
            </p:cNvPr>
            <p:cNvSpPr txBox="1"/>
            <p:nvPr/>
          </p:nvSpPr>
          <p:spPr>
            <a:xfrm>
              <a:off x="3405692" y="27415"/>
              <a:ext cx="41576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 dirty="0">
                  <a:solidFill>
                    <a:srgbClr val="FF0000"/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中华医院</a:t>
              </a:r>
              <a:endParaRPr lang="en-SG" sz="54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2ED14C-8DDC-489E-BDC0-D18FC44D7878}"/>
                </a:ext>
              </a:extLst>
            </p:cNvPr>
            <p:cNvSpPr txBox="1"/>
            <p:nvPr/>
          </p:nvSpPr>
          <p:spPr>
            <a:xfrm>
              <a:off x="3498184" y="951028"/>
              <a:ext cx="4557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SINGAPORE CHUNG HWA MEDICAL INSTITUTION</a:t>
              </a:r>
              <a:endParaRPr lang="en-SG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790E5D5-0A6C-4CE8-AE34-CD69A0EF0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76" y="80063"/>
              <a:ext cx="940893" cy="914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8377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96DEE-54EB-45DB-87C2-9B0AF34D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471" y="296380"/>
            <a:ext cx="7467600" cy="1143000"/>
          </a:xfrm>
        </p:spPr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血糖值（</a:t>
            </a:r>
            <a:r>
              <a:rPr lang="en-SG" altLang="zh-CN" sz="5400" b="1" dirty="0">
                <a:solidFill>
                  <a:schemeClr val="tx1"/>
                </a:solidFill>
              </a:rPr>
              <a:t>WHO 2021)</a:t>
            </a:r>
            <a:endParaRPr lang="en-SG" sz="5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015FEC7-99A7-475C-AF52-2FBBE3628C3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55425565"/>
              </p:ext>
            </p:extLst>
          </p:nvPr>
        </p:nvGraphicFramePr>
        <p:xfrm>
          <a:off x="1946030" y="1805940"/>
          <a:ext cx="9209649" cy="4388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9883">
                  <a:extLst>
                    <a:ext uri="{9D8B030D-6E8A-4147-A177-3AD203B41FA5}">
                      <a16:colId xmlns:a16="http://schemas.microsoft.com/office/drawing/2014/main" val="389871104"/>
                    </a:ext>
                  </a:extLst>
                </a:gridCol>
                <a:gridCol w="3069883">
                  <a:extLst>
                    <a:ext uri="{9D8B030D-6E8A-4147-A177-3AD203B41FA5}">
                      <a16:colId xmlns:a16="http://schemas.microsoft.com/office/drawing/2014/main" val="1464684277"/>
                    </a:ext>
                  </a:extLst>
                </a:gridCol>
                <a:gridCol w="3069883">
                  <a:extLst>
                    <a:ext uri="{9D8B030D-6E8A-4147-A177-3AD203B41FA5}">
                      <a16:colId xmlns:a16="http://schemas.microsoft.com/office/drawing/2014/main" val="765263450"/>
                    </a:ext>
                  </a:extLst>
                </a:gridCol>
              </a:tblGrid>
              <a:tr h="1241649">
                <a:tc>
                  <a:txBody>
                    <a:bodyPr/>
                    <a:lstStyle/>
                    <a:p>
                      <a:endParaRPr lang="en-SG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000" b="1" dirty="0"/>
                        <a:t>空腹血糖 </a:t>
                      </a:r>
                      <a:r>
                        <a:rPr lang="en-SG" altLang="zh-CN" sz="4000" b="1" dirty="0"/>
                        <a:t>mmol/L</a:t>
                      </a:r>
                      <a:endParaRPr lang="en-SG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000" b="1" dirty="0"/>
                        <a:t>餐后</a:t>
                      </a:r>
                      <a:r>
                        <a:rPr lang="en-SG" altLang="zh-CN" sz="4000" b="1" dirty="0"/>
                        <a:t>2H mmol/L</a:t>
                      </a:r>
                      <a:endParaRPr lang="en-SG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529855"/>
                  </a:ext>
                </a:extLst>
              </a:tr>
              <a:tr h="1188109">
                <a:tc>
                  <a:txBody>
                    <a:bodyPr/>
                    <a:lstStyle/>
                    <a:p>
                      <a:r>
                        <a:rPr lang="zh-CN" altLang="en-US" sz="4000" b="1" dirty="0"/>
                        <a:t>正常人</a:t>
                      </a:r>
                      <a:endParaRPr lang="en-SG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4000" b="1" dirty="0"/>
                        <a:t>4.4~6.1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4000" b="1" dirty="0"/>
                        <a:t>5.0~7.2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894637"/>
                  </a:ext>
                </a:extLst>
              </a:tr>
              <a:tr h="945073">
                <a:tc>
                  <a:txBody>
                    <a:bodyPr/>
                    <a:lstStyle/>
                    <a:p>
                      <a:r>
                        <a:rPr lang="zh-CN" altLang="en-US" sz="4000" b="1" dirty="0"/>
                        <a:t>糖前期</a:t>
                      </a:r>
                      <a:endParaRPr lang="en-SG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4000" b="1" dirty="0"/>
                        <a:t>6.2~6.9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4000" b="1" dirty="0"/>
                        <a:t>7.9~11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626219"/>
                  </a:ext>
                </a:extLst>
              </a:tr>
              <a:tr h="945073">
                <a:tc>
                  <a:txBody>
                    <a:bodyPr/>
                    <a:lstStyle/>
                    <a:p>
                      <a:r>
                        <a:rPr lang="zh-CN" altLang="en-US" sz="4000" b="1" dirty="0"/>
                        <a:t>糖尿病</a:t>
                      </a:r>
                      <a:endParaRPr lang="en-SG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4000" b="1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≧7.00</a:t>
                      </a:r>
                      <a:endParaRPr lang="en-SG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4000" b="1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≧11.10</a:t>
                      </a:r>
                      <a:endParaRPr lang="en-SG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36569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B9A7C12-B43E-4C95-A44A-C8D605753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8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06CF0-8E3F-4A60-AB88-75078C7BC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</a:rPr>
              <a:t>糖尿病前期另一标准</a:t>
            </a:r>
            <a:endParaRPr lang="en-SG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25FF3-CD42-426C-B6FB-EFDE8AC3397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5400" b="1" dirty="0"/>
              <a:t>糖化血红蛋白（</a:t>
            </a:r>
            <a:r>
              <a:rPr lang="en-SG" altLang="zh-CN" sz="5400" b="1" dirty="0"/>
              <a:t>HBa1c</a:t>
            </a:r>
            <a:r>
              <a:rPr lang="zh-CN" altLang="en-US" sz="5400" b="1" dirty="0"/>
              <a:t>）：</a:t>
            </a:r>
            <a:endParaRPr lang="en-SG" altLang="zh-CN" sz="5400" b="1" dirty="0"/>
          </a:p>
          <a:p>
            <a:endParaRPr lang="en-SG" altLang="zh-CN" sz="5400" b="1" dirty="0"/>
          </a:p>
          <a:p>
            <a:pPr marL="0" indent="0">
              <a:buNone/>
            </a:pPr>
            <a:r>
              <a:rPr lang="en-SG" altLang="zh-CN" sz="5400" b="1" dirty="0"/>
              <a:t>5.7%~6.4%</a:t>
            </a:r>
          </a:p>
          <a:p>
            <a:endParaRPr lang="en-SG" altLang="zh-CN" sz="5400" b="1" dirty="0"/>
          </a:p>
          <a:p>
            <a:pPr marL="0" indent="0">
              <a:buNone/>
            </a:pPr>
            <a:r>
              <a:rPr lang="en-SG" altLang="zh-CN" sz="5400" b="1" dirty="0">
                <a:ea typeface="MS Mincho" panose="02020609040205080304" pitchFamily="49" charset="-128"/>
              </a:rPr>
              <a:t>≧6.5%       </a:t>
            </a:r>
            <a:r>
              <a:rPr lang="zh-CN" altLang="en-US" sz="5400" b="1" dirty="0"/>
              <a:t>糖尿病</a:t>
            </a:r>
            <a:endParaRPr lang="en-SG" altLang="zh-CN" sz="5400" b="1" dirty="0"/>
          </a:p>
          <a:p>
            <a:endParaRPr lang="en-SG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6397CB0-43A8-4A7D-A65B-30F9987FEC50}"/>
              </a:ext>
            </a:extLst>
          </p:cNvPr>
          <p:cNvSpPr/>
          <p:nvPr/>
        </p:nvSpPr>
        <p:spPr>
          <a:xfrm>
            <a:off x="3029352" y="5112618"/>
            <a:ext cx="720080" cy="316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328FBC-7D43-4860-A1B4-FDAF36B21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6364181"/>
            <a:ext cx="1079085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764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7E429A189C9A439A7D0798BCA54496" ma:contentTypeVersion="14" ma:contentTypeDescription="Create a new document." ma:contentTypeScope="" ma:versionID="8e8f37ee723c6ae5283b7cd9239a0165">
  <xsd:schema xmlns:xsd="http://www.w3.org/2001/XMLSchema" xmlns:xs="http://www.w3.org/2001/XMLSchema" xmlns:p="http://schemas.microsoft.com/office/2006/metadata/properties" xmlns:ns2="8f2515ba-690b-425a-b927-812be5730e6d" xmlns:ns3="f8f2458c-f35c-4221-8db0-a19929b38655" targetNamespace="http://schemas.microsoft.com/office/2006/metadata/properties" ma:root="true" ma:fieldsID="7572665d4ff7b675b6c36f52597ef1a3" ns2:_="" ns3:_="">
    <xsd:import namespace="8f2515ba-690b-425a-b927-812be5730e6d"/>
    <xsd:import namespace="f8f2458c-f35c-4221-8db0-a19929b386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515ba-690b-425a-b927-812be5730e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bb91a0c-5100-410a-ad87-bdc32dbd4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f2458c-f35c-4221-8db0-a19929b3865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5fa471d-8b26-4d7f-8e5a-43999551a4b2}" ma:internalName="TaxCatchAll" ma:showField="CatchAllData" ma:web="f8f2458c-f35c-4221-8db0-a19929b386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8f2458c-f35c-4221-8db0-a19929b38655" xsi:nil="true"/>
    <lcf76f155ced4ddcb4097134ff3c332f xmlns="8f2515ba-690b-425a-b927-812be5730e6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3A7F4F-D38B-4831-93FA-42BA8DC0FF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2515ba-690b-425a-b927-812be5730e6d"/>
    <ds:schemaRef ds:uri="f8f2458c-f35c-4221-8db0-a19929b386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E4540F-40E3-4EAF-86BB-8BE851F798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014800-6D50-4614-A1CF-149DE2EF195B}">
  <ds:schemaRefs>
    <ds:schemaRef ds:uri="http://schemas.microsoft.com/office/2006/metadata/properties"/>
    <ds:schemaRef ds:uri="http://purl.org/dc/terms/"/>
    <ds:schemaRef ds:uri="f8f2458c-f35c-4221-8db0-a19929b38655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8f2515ba-690b-425a-b927-812be5730e6d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599</TotalTime>
  <Words>4435</Words>
  <Application>Microsoft Office PowerPoint</Application>
  <PresentationFormat>Widescreen</PresentationFormat>
  <Paragraphs>268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MS Mincho</vt:lpstr>
      <vt:lpstr>宋体</vt:lpstr>
      <vt:lpstr>Arial</vt:lpstr>
      <vt:lpstr>Calibri</vt:lpstr>
      <vt:lpstr>Calibri Light</vt:lpstr>
      <vt:lpstr>Century Schoolbook</vt:lpstr>
      <vt:lpstr>Wingdings</vt:lpstr>
      <vt:lpstr>新宋体</vt:lpstr>
      <vt:lpstr>Retrospect</vt:lpstr>
      <vt:lpstr>中华医院 SINGAPORE CHUNG HWA MEDICAL INSTITUTION</vt:lpstr>
      <vt:lpstr>糖尿病</vt:lpstr>
      <vt:lpstr>食物正常转化成糖</vt:lpstr>
      <vt:lpstr>血糖的来处</vt:lpstr>
      <vt:lpstr>糖的去路</vt:lpstr>
      <vt:lpstr>PowerPoint Presentation</vt:lpstr>
      <vt:lpstr>糖尿病发病机理</vt:lpstr>
      <vt:lpstr>血糖值（WHO 2021)</vt:lpstr>
      <vt:lpstr>糖尿病前期另一标准</vt:lpstr>
      <vt:lpstr>胰脏分泌障碍原因</vt:lpstr>
      <vt:lpstr>新加坡患病人数</vt:lpstr>
      <vt:lpstr>糖尿病分三阶段</vt:lpstr>
      <vt:lpstr>糖前期特点</vt:lpstr>
      <vt:lpstr>糖前期的血糖</vt:lpstr>
      <vt:lpstr>本地华人会不会这样？</vt:lpstr>
      <vt:lpstr>早期症状</vt:lpstr>
      <vt:lpstr>糖前期的病因</vt:lpstr>
      <vt:lpstr>西医对糖前期的治疗和预防</vt:lpstr>
      <vt:lpstr>中医的认识</vt:lpstr>
      <vt:lpstr>中医调治糖尿病前期</vt:lpstr>
      <vt:lpstr>PowerPoint Presentation</vt:lpstr>
      <vt:lpstr>西医治疗糖尿病概况</vt:lpstr>
      <vt:lpstr>中医能做什么？</vt:lpstr>
      <vt:lpstr>服用中药的好处</vt:lpstr>
      <vt:lpstr>服用中药的好处</vt:lpstr>
      <vt:lpstr>注意运动</vt:lpstr>
      <vt:lpstr>“管好嘴”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糖尿病患者饮食建议</vt:lpstr>
      <vt:lpstr>PowerPoint Presentation</vt:lpstr>
      <vt:lpstr>（二）适合吃：</vt:lpstr>
      <vt:lpstr>PowerPoint Presentation</vt:lpstr>
      <vt:lpstr>PowerPoint Presentation</vt:lpstr>
      <vt:lpstr>自我检测血糖 </vt:lpstr>
      <vt:lpstr>糖尿病的并发症</vt:lpstr>
      <vt:lpstr>糖尿病并发症可怕吗？</vt:lpstr>
      <vt:lpstr>引起并发症的原因</vt:lpstr>
      <vt:lpstr>PowerPoint Presentation</vt:lpstr>
      <vt:lpstr>PowerPoint Presentation</vt:lpstr>
      <vt:lpstr>糖尿病可以逆转吗？</vt:lpstr>
      <vt:lpstr>PowerPoint Presentation</vt:lpstr>
      <vt:lpstr>为什么能逆转？</vt:lpstr>
      <vt:lpstr>怎样逆转？</vt:lpstr>
      <vt:lpstr>WHO的统计</vt:lpstr>
      <vt:lpstr>并发症可以预防和控制吗？</vt:lpstr>
      <vt:lpstr>PowerPoint Presentation</vt:lpstr>
      <vt:lpstr>病例介绍</vt:lpstr>
      <vt:lpstr>从病例可见</vt:lpstr>
      <vt:lpstr>PowerPoint Presentation</vt:lpstr>
      <vt:lpstr>1、  杨xx, 女，59。已婚。主妇。</vt:lpstr>
      <vt:lpstr>PowerPoint Presentation</vt:lpstr>
      <vt:lpstr>杨女士治疗前后的血糖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陈XX诊治前后血糖</vt:lpstr>
      <vt:lpstr>代茶饮</vt:lpstr>
      <vt:lpstr>PowerPoint Presentation</vt:lpstr>
      <vt:lpstr>几句话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中华医院 SINGAPORE CHUNG HWA MEDICAL INSTITUTION</dc:title>
  <dc:creator>TAN WAI SIN AMELIA 陈惠昕</dc:creator>
  <cp:lastModifiedBy>TEO BO SIANG 张博翔</cp:lastModifiedBy>
  <cp:revision>49</cp:revision>
  <dcterms:created xsi:type="dcterms:W3CDTF">2021-01-05T02:03:37Z</dcterms:created>
  <dcterms:modified xsi:type="dcterms:W3CDTF">2022-03-31T07:12:12Z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0x0101001E7E429A189C9A439A7D0798BCA54496</vt:lpwstr>
  </property>
</Properties>
</file>